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Lst>
  <p:notesMasterIdLst>
    <p:notesMasterId r:id="rId38"/>
  </p:notesMasterIdLst>
  <p:handoutMasterIdLst>
    <p:handoutMasterId r:id="rId39"/>
  </p:handoutMasterIdLst>
  <p:sldIdLst>
    <p:sldId id="414" r:id="rId3"/>
    <p:sldId id="415" r:id="rId4"/>
    <p:sldId id="380" r:id="rId5"/>
    <p:sldId id="381" r:id="rId6"/>
    <p:sldId id="382" r:id="rId7"/>
    <p:sldId id="383" r:id="rId8"/>
    <p:sldId id="384" r:id="rId9"/>
    <p:sldId id="281" r:id="rId10"/>
    <p:sldId id="386" r:id="rId11"/>
    <p:sldId id="387" r:id="rId12"/>
    <p:sldId id="388" r:id="rId13"/>
    <p:sldId id="389" r:id="rId14"/>
    <p:sldId id="390" r:id="rId15"/>
    <p:sldId id="287"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37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4FB"/>
    <a:srgbClr val="EBD9D7"/>
    <a:srgbClr val="ACA39A"/>
    <a:srgbClr val="F1BE48"/>
    <a:srgbClr val="6E6259"/>
    <a:srgbClr val="010000"/>
    <a:srgbClr val="C8102E"/>
    <a:srgbClr val="7A6E67"/>
    <a:srgbClr val="F2BF49"/>
    <a:srgbClr val="ADA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1" autoAdjust="0"/>
    <p:restoredTop sz="88391" autoAdjust="0"/>
  </p:normalViewPr>
  <p:slideViewPr>
    <p:cSldViewPr>
      <p:cViewPr varScale="1">
        <p:scale>
          <a:sx n="80" d="100"/>
          <a:sy n="80" d="100"/>
        </p:scale>
        <p:origin x="19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4/30/20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4/30/20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30</a:t>
            </a:fld>
            <a:endParaRPr lang="en-US" dirty="0"/>
          </a:p>
        </p:txBody>
      </p:sp>
    </p:spTree>
    <p:extLst>
      <p:ext uri="{BB962C8B-B14F-4D97-AF65-F5344CB8AC3E}">
        <p14:creationId xmlns:p14="http://schemas.microsoft.com/office/powerpoint/2010/main" val="270958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31</a:t>
            </a:fld>
            <a:endParaRPr lang="en-US" dirty="0"/>
          </a:p>
        </p:txBody>
      </p:sp>
    </p:spTree>
    <p:extLst>
      <p:ext uri="{BB962C8B-B14F-4D97-AF65-F5344CB8AC3E}">
        <p14:creationId xmlns:p14="http://schemas.microsoft.com/office/powerpoint/2010/main" val="338550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32</a:t>
            </a:fld>
            <a:endParaRPr lang="en-US" dirty="0"/>
          </a:p>
        </p:txBody>
      </p:sp>
    </p:spTree>
    <p:extLst>
      <p:ext uri="{BB962C8B-B14F-4D97-AF65-F5344CB8AC3E}">
        <p14:creationId xmlns:p14="http://schemas.microsoft.com/office/powerpoint/2010/main" val="346507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33</a:t>
            </a:fld>
            <a:endParaRPr lang="en-US" dirty="0"/>
          </a:p>
        </p:txBody>
      </p:sp>
    </p:spTree>
    <p:extLst>
      <p:ext uri="{BB962C8B-B14F-4D97-AF65-F5344CB8AC3E}">
        <p14:creationId xmlns:p14="http://schemas.microsoft.com/office/powerpoint/2010/main" val="202826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34</a:t>
            </a:fld>
            <a:endParaRPr lang="en-US" dirty="0"/>
          </a:p>
        </p:txBody>
      </p:sp>
    </p:spTree>
    <p:extLst>
      <p:ext uri="{BB962C8B-B14F-4D97-AF65-F5344CB8AC3E}">
        <p14:creationId xmlns:p14="http://schemas.microsoft.com/office/powerpoint/2010/main" val="115519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A6D18E-8B09-B24B-9169-4FC527B8D84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921453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37101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134136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00140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5434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97855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104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7415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5011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2841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82709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688528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06639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32755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31784918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5.xml"/><Relationship Id="rId7" Type="http://schemas.openxmlformats.org/officeDocument/2006/relationships/image" Target="../media/image8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7.png"/><Relationship Id="rId5" Type="http://schemas.openxmlformats.org/officeDocument/2006/relationships/image" Target="../media/image53.wmf"/><Relationship Id="rId4" Type="http://schemas.openxmlformats.org/officeDocument/2006/relationships/oleObject" Target="../embeddings/oleObject1.bin"/><Relationship Id="rId9" Type="http://schemas.openxmlformats.org/officeDocument/2006/relationships/image" Target="../media/image9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EE653 Power distribution system modeling, optimization and simulation </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a:t>ECpE Department</a:t>
            </a:r>
          </a:p>
        </p:txBody>
      </p:sp>
    </p:spTree>
    <p:extLst>
      <p:ext uri="{BB962C8B-B14F-4D97-AF65-F5344CB8AC3E}">
        <p14:creationId xmlns:p14="http://schemas.microsoft.com/office/powerpoint/2010/main" val="337655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10</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73976"/>
            <a:ext cx="8991600" cy="1631216"/>
          </a:xfrm>
          <a:prstGeom prst="rect">
            <a:avLst/>
          </a:prstGeom>
        </p:spPr>
        <p:txBody>
          <a:bodyPr wrap="square">
            <a:spAutoFit/>
          </a:bodyPr>
          <a:lstStyle/>
          <a:p>
            <a:pPr algn="just"/>
            <a:r>
              <a:rPr lang="en-US" sz="2000" dirty="0">
                <a:solidFill>
                  <a:srgbClr val="000000"/>
                </a:solidFill>
              </a:rPr>
              <a:t>Before starting the iterative solution, the forward and backward sweep matrices must be computed for each series element. The modified ladder method is going to be employed so only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and [</a:t>
            </a:r>
            <a:r>
              <a:rPr lang="en-US" sz="2000" i="1" dirty="0">
                <a:solidFill>
                  <a:srgbClr val="000000"/>
                </a:solidFill>
              </a:rPr>
              <a:t>d</a:t>
            </a:r>
            <a:r>
              <a:rPr lang="en-US" sz="2000" dirty="0">
                <a:solidFill>
                  <a:srgbClr val="000000"/>
                </a:solidFill>
              </a:rPr>
              <a:t>] matrices need to be computed.</a:t>
            </a:r>
          </a:p>
          <a:p>
            <a:pPr algn="just"/>
            <a:endParaRPr lang="en-US" sz="2000" dirty="0">
              <a:solidFill>
                <a:srgbClr val="000000"/>
              </a:solidFill>
            </a:endParaRPr>
          </a:p>
          <a:p>
            <a:pPr algn="just"/>
            <a:r>
              <a:rPr lang="en-US" sz="2000" i="1" dirty="0">
                <a:solidFill>
                  <a:srgbClr val="000000"/>
                </a:solidFill>
              </a:rPr>
              <a:t>Source line segment with shunt admittance neglected</a:t>
            </a:r>
            <a:r>
              <a:rPr lang="en-US" sz="2000" dirty="0">
                <a:solidFill>
                  <a:srgbClr val="000000"/>
                </a:solidFill>
              </a:rPr>
              <a:t>:</a:t>
            </a:r>
          </a:p>
        </p:txBody>
      </p:sp>
      <mc:AlternateContent xmlns:mc="http://schemas.openxmlformats.org/markup-compatibility/2006" xmlns:a14="http://schemas.microsoft.com/office/drawing/2010/main">
        <mc:Choice Requires="a14">
          <p:sp>
            <p:nvSpPr>
              <p:cNvPr id="3" name="Rectangle 2"/>
              <p:cNvSpPr/>
              <p:nvPr/>
            </p:nvSpPr>
            <p:spPr>
              <a:xfrm>
                <a:off x="2362200" y="2337336"/>
                <a:ext cx="1662122" cy="824906"/>
              </a:xfrm>
              <a:prstGeom prst="rect">
                <a:avLst/>
              </a:prstGeom>
            </p:spPr>
            <p:txBody>
              <a:bodyPr wrap="none">
                <a:spAutoFit/>
              </a:bodyPr>
              <a:lstStyle/>
              <a:p>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3" name="Rectangle 2"/>
              <p:cNvSpPr>
                <a:spLocks noRot="1" noChangeAspect="1" noMove="1" noResize="1" noEditPoints="1" noAdjustHandles="1" noChangeArrowheads="1" noChangeShapeType="1" noTextEdit="1"/>
              </p:cNvSpPr>
              <p:nvPr/>
            </p:nvSpPr>
            <p:spPr>
              <a:xfrm>
                <a:off x="2362200" y="2337336"/>
                <a:ext cx="1662122" cy="824906"/>
              </a:xfrm>
              <a:prstGeom prst="rect">
                <a:avLst/>
              </a:prstGeom>
              <a:blipFill>
                <a:blip r:embed="rId2"/>
                <a:stretch>
                  <a:fillRect l="-3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757260" y="2312201"/>
                <a:ext cx="2308837"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1</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4757260" y="2312201"/>
                <a:ext cx="230883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80800" y="3352800"/>
                <a:ext cx="88392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1</m:t>
                              </m:r>
                            </m:sub>
                          </m:sSub>
                        </m:e>
                      </m:d>
                      <m:r>
                        <a:rPr lang="en-US" sz="1800" i="1">
                          <a:latin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𝑒𝑞𝑆</m:t>
                              </m:r>
                            </m:e>
                            <m:sub>
                              <m:r>
                                <a:rPr lang="en-US" sz="1800" b="0" i="1" smtClean="0">
                                  <a:latin typeface="Cambria Math" panose="02040503050406030204" pitchFamily="18" charset="0"/>
                                </a:rPr>
                                <m:t>𝐴𝐵𝐶</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1414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0.2572</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0.2955</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0.2572</m:t>
                                </m:r>
                              </m:e>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0.2955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mr>
                          </m:m>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80800" y="3352800"/>
                <a:ext cx="8839200" cy="972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179635" y="4419600"/>
                <a:ext cx="2296013"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179635" y="4419600"/>
                <a:ext cx="2296013" cy="824906"/>
              </a:xfrm>
              <a:prstGeom prst="rect">
                <a:avLst/>
              </a:prstGeom>
              <a:blipFill>
                <a:blip r:embed="rId5"/>
                <a:stretch>
                  <a:fillRect/>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70593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11</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8210"/>
            <a:ext cx="8991600" cy="400110"/>
          </a:xfrm>
          <a:prstGeom prst="rect">
            <a:avLst/>
          </a:prstGeom>
        </p:spPr>
        <p:txBody>
          <a:bodyPr wrap="square">
            <a:spAutoFit/>
          </a:bodyPr>
          <a:lstStyle/>
          <a:p>
            <a:pPr algn="just"/>
            <a:r>
              <a:rPr lang="en-US" sz="2000" i="1" dirty="0"/>
              <a:t>Load line segment</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3270600" y="1475904"/>
                <a:ext cx="2314160"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270600" y="1475904"/>
                <a:ext cx="2314160" cy="8249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64054" y="2718394"/>
                <a:ext cx="88392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𝑍𝑒𝑞𝐿</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0.1907+</m:t>
                                </m:r>
                                <m:r>
                                  <a:rPr lang="en-US" sz="1800" i="1">
                                    <a:latin typeface="Cambria Math" panose="02040503050406030204" pitchFamily="18" charset="0"/>
                                  </a:rPr>
                                  <m:t>𝑗</m:t>
                                </m:r>
                                <m:r>
                                  <a:rPr lang="en-US" sz="1800" i="1">
                                    <a:latin typeface="Cambria Math" panose="02040503050406030204" pitchFamily="18" charset="0"/>
                                  </a:rPr>
                                  <m:t>0.5035</m:t>
                                </m:r>
                              </m:e>
                              <m:e>
                                <m:r>
                                  <a:rPr lang="en-US" sz="1800" i="1">
                                    <a:latin typeface="Cambria Math" panose="02040503050406030204" pitchFamily="18" charset="0"/>
                                  </a:rPr>
                                  <m:t>0.0607+</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0.0598+</m:t>
                                </m:r>
                                <m:r>
                                  <a:rPr lang="en-US" sz="1800" i="1">
                                    <a:latin typeface="Cambria Math" panose="02040503050406030204" pitchFamily="18" charset="0"/>
                                  </a:rPr>
                                  <m:t>𝑗</m:t>
                                </m:r>
                                <m:r>
                                  <a:rPr lang="en-US" sz="1800" i="1">
                                    <a:latin typeface="Cambria Math" panose="02040503050406030204" pitchFamily="18" charset="0"/>
                                  </a:rPr>
                                  <m:t>0.1751</m:t>
                                </m:r>
                              </m:e>
                            </m:mr>
                            <m:mr>
                              <m:e>
                                <m:r>
                                  <a:rPr lang="en-US" sz="1800" i="1">
                                    <a:latin typeface="Cambria Math" panose="02040503050406030204" pitchFamily="18" charset="0"/>
                                  </a:rPr>
                                  <m:t>0.0607+</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0.1939+</m:t>
                                </m:r>
                                <m:r>
                                  <a:rPr lang="en-US" sz="1800" i="1">
                                    <a:latin typeface="Cambria Math" panose="02040503050406030204" pitchFamily="18" charset="0"/>
                                  </a:rPr>
                                  <m:t>𝑗</m:t>
                                </m:r>
                                <m:r>
                                  <a:rPr lang="en-US" sz="1800" i="1">
                                    <a:latin typeface="Cambria Math" panose="02040503050406030204" pitchFamily="18" charset="0"/>
                                  </a:rPr>
                                  <m:t>0.4885</m:t>
                                </m:r>
                              </m:e>
                              <m:e>
                                <m:r>
                                  <a:rPr lang="en-US" sz="1800" i="1">
                                    <a:latin typeface="Cambria Math" panose="02040503050406030204" pitchFamily="18" charset="0"/>
                                  </a:rPr>
                                  <m:t>0.0614+</m:t>
                                </m:r>
                                <m:r>
                                  <a:rPr lang="en-US" sz="1800" i="1">
                                    <a:latin typeface="Cambria Math" panose="02040503050406030204" pitchFamily="18" charset="0"/>
                                  </a:rPr>
                                  <m:t>𝑗</m:t>
                                </m:r>
                                <m:r>
                                  <a:rPr lang="en-US" sz="1800" i="1">
                                    <a:latin typeface="Cambria Math" panose="02040503050406030204" pitchFamily="18" charset="0"/>
                                  </a:rPr>
                                  <m:t>0.1931</m:t>
                                </m:r>
                              </m:e>
                            </m:mr>
                            <m:mr>
                              <m:e>
                                <m:r>
                                  <a:rPr lang="en-US" sz="1800" i="1">
                                    <a:latin typeface="Cambria Math" panose="02040503050406030204" pitchFamily="18" charset="0"/>
                                  </a:rPr>
                                  <m:t>0.0598+</m:t>
                                </m:r>
                                <m:r>
                                  <a:rPr lang="en-US" sz="1800" i="1">
                                    <a:latin typeface="Cambria Math" panose="02040503050406030204" pitchFamily="18" charset="0"/>
                                  </a:rPr>
                                  <m:t>𝑗</m:t>
                                </m:r>
                                <m:r>
                                  <a:rPr lang="en-US" sz="1800" i="1">
                                    <a:latin typeface="Cambria Math" panose="02040503050406030204" pitchFamily="18" charset="0"/>
                                  </a:rPr>
                                  <m:t>0.1751</m:t>
                                </m:r>
                              </m:e>
                              <m:e>
                                <m:r>
                                  <a:rPr lang="en-US" sz="1800" i="1">
                                    <a:latin typeface="Cambria Math" panose="02040503050406030204" pitchFamily="18" charset="0"/>
                                  </a:rPr>
                                  <m:t>0.0614+</m:t>
                                </m:r>
                                <m:r>
                                  <a:rPr lang="en-US" sz="1800" i="1">
                                    <a:latin typeface="Cambria Math" panose="02040503050406030204" pitchFamily="18" charset="0"/>
                                  </a:rPr>
                                  <m:t>𝑗</m:t>
                                </m:r>
                                <m:r>
                                  <a:rPr lang="en-US" sz="1800" i="1">
                                    <a:latin typeface="Cambria Math" panose="02040503050406030204" pitchFamily="18" charset="0"/>
                                  </a:rPr>
                                  <m:t>0.1931</m:t>
                                </m:r>
                              </m:e>
                              <m:e>
                                <m:r>
                                  <a:rPr lang="en-US" sz="1800" i="1">
                                    <a:latin typeface="Cambria Math" panose="02040503050406030204" pitchFamily="18" charset="0"/>
                                  </a:rPr>
                                  <m:t>0.1921+</m:t>
                                </m:r>
                                <m:r>
                                  <a:rPr lang="en-US" sz="1800" i="1">
                                    <a:latin typeface="Cambria Math" panose="02040503050406030204" pitchFamily="18" charset="0"/>
                                  </a:rPr>
                                  <m:t>𝑗</m:t>
                                </m:r>
                                <m:r>
                                  <a:rPr lang="en-US" sz="1800" i="1">
                                    <a:latin typeface="Cambria Math" panose="02040503050406030204" pitchFamily="18" charset="0"/>
                                  </a:rPr>
                                  <m:t>0.4970</m:t>
                                </m:r>
                              </m:e>
                            </m:mr>
                          </m:m>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564054" y="2718394"/>
                <a:ext cx="8839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52800" y="4286328"/>
                <a:ext cx="2301336"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352800" y="4286328"/>
                <a:ext cx="2301336" cy="824906"/>
              </a:xfrm>
              <a:prstGeom prst="rect">
                <a:avLst/>
              </a:prstGeom>
              <a:blipFill>
                <a:blip r:embed="rId4"/>
                <a:stretch>
                  <a:fillRect/>
                </a:stretch>
              </a:blipFill>
            </p:spPr>
            <p:txBody>
              <a:bodyPr/>
              <a:lstStyle/>
              <a:p>
                <a:r>
                  <a:rPr lang="en-US">
                    <a:noFill/>
                  </a:rPr>
                  <a:t> </a:t>
                </a:r>
              </a:p>
            </p:txBody>
          </p:sp>
        </mc:Fallback>
      </mc:AlternateContent>
      <p:sp>
        <p:nvSpPr>
          <p:cNvPr id="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4316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8210"/>
            <a:ext cx="8991600" cy="1015663"/>
          </a:xfrm>
          <a:prstGeom prst="rect">
            <a:avLst/>
          </a:prstGeom>
        </p:spPr>
        <p:txBody>
          <a:bodyPr wrap="square">
            <a:spAutoFit/>
          </a:bodyPr>
          <a:lstStyle/>
          <a:p>
            <a:r>
              <a:rPr lang="en-US" sz="2000" i="1" dirty="0"/>
              <a:t>Transformer</a:t>
            </a:r>
            <a:r>
              <a:rPr lang="en-US" sz="2000" dirty="0"/>
              <a:t>:</a:t>
            </a:r>
          </a:p>
          <a:p>
            <a:r>
              <a:rPr lang="en-US" sz="2000" dirty="0"/>
              <a:t>The transformer impedance must be converted to actual value in Ohms referenced to the low-voltage windings.</a:t>
            </a:r>
          </a:p>
        </p:txBody>
      </p:sp>
      <mc:AlternateContent xmlns:mc="http://schemas.openxmlformats.org/markup-compatibility/2006" xmlns:a14="http://schemas.microsoft.com/office/drawing/2010/main">
        <mc:Choice Requires="a14">
          <p:sp>
            <p:nvSpPr>
              <p:cNvPr id="3" name="TextBox 2"/>
              <p:cNvSpPr txBox="1"/>
              <p:nvPr/>
            </p:nvSpPr>
            <p:spPr>
              <a:xfrm>
                <a:off x="2514600" y="1676400"/>
                <a:ext cx="2918876"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𝑏𝑎𝑠𝑒</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2.4</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∙1000</m:t>
                          </m:r>
                        </m:num>
                        <m:den>
                          <m:r>
                            <a:rPr lang="en-US" sz="1800" b="0" i="1" smtClean="0">
                              <a:latin typeface="Cambria Math" panose="02040503050406030204" pitchFamily="18" charset="0"/>
                            </a:rPr>
                            <m:t>2000</m:t>
                          </m:r>
                        </m:den>
                      </m:f>
                      <m:r>
                        <a:rPr lang="en-US" sz="1800" b="0" i="1" smtClean="0">
                          <a:latin typeface="Cambria Math" panose="02040503050406030204" pitchFamily="18" charset="0"/>
                        </a:rPr>
                        <m:t>=2.88 </m:t>
                      </m:r>
                      <m:r>
                        <m:rPr>
                          <m:sty m:val="p"/>
                        </m:rPr>
                        <a:rPr lang="el-GR" sz="1800" b="0" i="1" smtClean="0">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2514600" y="1676400"/>
                <a:ext cx="2918876" cy="5557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00200" y="2514600"/>
                <a:ext cx="5279843"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𝑡</m:t>
                        </m:r>
                      </m:e>
                      <m:sub>
                        <m:r>
                          <a:rPr lang="en-US" sz="1800" b="0" i="1" smtClean="0">
                            <a:latin typeface="Cambria Math" panose="02040503050406030204" pitchFamily="18" charset="0"/>
                          </a:rPr>
                          <m:t>𝑙𝑜𝑤</m:t>
                        </m:r>
                      </m:sub>
                    </m:sSub>
                    <m:r>
                      <a:rPr lang="en-US" sz="1800" i="1">
                        <a:latin typeface="Cambria Math" panose="02040503050406030204" pitchFamily="18" charset="0"/>
                      </a:rPr>
                      <m:t>=</m:t>
                    </m:r>
                    <m:r>
                      <a:rPr lang="en-US" sz="1800" b="0" i="1" smtClean="0">
                        <a:latin typeface="Cambria Math" panose="02040503050406030204" pitchFamily="18" charset="0"/>
                      </a:rPr>
                      <m:t>(0.01+</m:t>
                    </m:r>
                    <m:r>
                      <a:rPr lang="en-US" sz="1800" b="0" i="1" smtClean="0">
                        <a:latin typeface="Cambria Math" panose="02040503050406030204" pitchFamily="18" charset="0"/>
                      </a:rPr>
                      <m:t>𝑗</m:t>
                    </m:r>
                    <m:r>
                      <a:rPr lang="en-US" sz="1800" b="0" i="1" smtClean="0">
                        <a:latin typeface="Cambria Math" panose="02040503050406030204" pitchFamily="18" charset="0"/>
                      </a:rPr>
                      <m:t>0.06)∙</m:t>
                    </m:r>
                    <m:r>
                      <a:rPr lang="en-US" sz="1800" b="0" i="0" smtClean="0">
                        <a:latin typeface="Cambria Math" panose="02040503050406030204" pitchFamily="18" charset="0"/>
                        <a:ea typeface="Cambria Math" panose="02040503050406030204" pitchFamily="18" charset="0"/>
                      </a:rPr>
                      <m:t>2.88</m:t>
                    </m:r>
                  </m:oMath>
                </a14:m>
                <a:r>
                  <a:rPr lang="en-US" sz="1800" dirty="0"/>
                  <a:t> </a:t>
                </a:r>
                <a14:m>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0.0288+</m:t>
                    </m:r>
                    <m:r>
                      <a:rPr lang="en-US" sz="1800" b="0" i="1" smtClean="0">
                        <a:latin typeface="Cambria Math" panose="02040503050406030204" pitchFamily="18" charset="0"/>
                      </a:rPr>
                      <m:t>𝑗</m:t>
                    </m:r>
                    <m:r>
                      <a:rPr lang="en-US" sz="1800" b="0" i="1" smtClean="0">
                        <a:latin typeface="Cambria Math" panose="02040503050406030204" pitchFamily="18" charset="0"/>
                      </a:rPr>
                      <m:t>0.1728 </m:t>
                    </m:r>
                    <m:r>
                      <m:rPr>
                        <m:sty m:val="p"/>
                      </m:rPr>
                      <a:rPr lang="el-GR" sz="1800" i="1">
                        <a:latin typeface="Cambria Math" panose="02040503050406030204" pitchFamily="18" charset="0"/>
                        <a:ea typeface="Cambria Math" panose="02040503050406030204" pitchFamily="18" charset="0"/>
                      </a:rPr>
                      <m:t>Ω</m:t>
                    </m:r>
                  </m:oMath>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1600200" y="2514600"/>
                <a:ext cx="5279843" cy="369332"/>
              </a:xfrm>
              <a:prstGeom prst="rect">
                <a:avLst/>
              </a:prstGeom>
              <a:blipFill>
                <a:blip r:embed="rId3"/>
                <a:stretch>
                  <a:fillRect b="-15000"/>
                </a:stretch>
              </a:blipFill>
            </p:spPr>
            <p:txBody>
              <a:bodyPr/>
              <a:lstStyle/>
              <a:p>
                <a:r>
                  <a:rPr lang="en-US">
                    <a:noFill/>
                  </a:rPr>
                  <a:t> </a:t>
                </a:r>
              </a:p>
            </p:txBody>
          </p:sp>
        </mc:Fallback>
      </mc:AlternateContent>
      <p:sp>
        <p:nvSpPr>
          <p:cNvPr id="6" name="Rectangle 5"/>
          <p:cNvSpPr/>
          <p:nvPr/>
        </p:nvSpPr>
        <p:spPr>
          <a:xfrm>
            <a:off x="152400" y="3124200"/>
            <a:ext cx="8991600" cy="400110"/>
          </a:xfrm>
          <a:prstGeom prst="rect">
            <a:avLst/>
          </a:prstGeom>
        </p:spPr>
        <p:txBody>
          <a:bodyPr wrap="square">
            <a:spAutoFit/>
          </a:bodyPr>
          <a:lstStyle/>
          <a:p>
            <a:r>
              <a:rPr lang="en-US" sz="2000" dirty="0">
                <a:solidFill>
                  <a:srgbClr val="000000"/>
                </a:solidFill>
              </a:rPr>
              <a:t>The transformer phase impedance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762000" y="3675240"/>
                <a:ext cx="76200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𝑡</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0228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0.1728</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a:latin typeface="Cambria Math" panose="02040503050406030204" pitchFamily="18" charset="0"/>
                                  </a:rPr>
                                  <m:t>0.0228+</m:t>
                                </m:r>
                                <m:r>
                                  <a:rPr lang="en-US" sz="1800" i="1">
                                    <a:latin typeface="Cambria Math" panose="02040503050406030204" pitchFamily="18" charset="0"/>
                                  </a:rPr>
                                  <m:t>𝑗</m:t>
                                </m:r>
                                <m:r>
                                  <a:rPr lang="en-US" sz="1800" i="1">
                                    <a:latin typeface="Cambria Math" panose="02040503050406030204" pitchFamily="18" charset="0"/>
                                  </a:rPr>
                                  <m:t>0.1728</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0.0228+</m:t>
                                </m:r>
                                <m:r>
                                  <a:rPr lang="en-US" sz="1800" i="1">
                                    <a:latin typeface="Cambria Math" panose="02040503050406030204" pitchFamily="18" charset="0"/>
                                  </a:rPr>
                                  <m:t>𝑗</m:t>
                                </m:r>
                                <m:r>
                                  <a:rPr lang="en-US" sz="1800" i="1">
                                    <a:latin typeface="Cambria Math" panose="02040503050406030204" pitchFamily="18" charset="0"/>
                                  </a:rPr>
                                  <m:t>0.1728</m:t>
                                </m:r>
                              </m:e>
                            </m:mr>
                          </m:m>
                        </m:e>
                      </m:d>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762000" y="3675240"/>
                <a:ext cx="7620000" cy="972702"/>
              </a:xfrm>
              <a:prstGeom prst="rect">
                <a:avLst/>
              </a:prstGeom>
              <a:blipFill>
                <a:blip r:embed="rId4"/>
                <a:stretch>
                  <a:fillRect/>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72447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0773" y="5606290"/>
            <a:ext cx="2133600" cy="365125"/>
          </a:xfrm>
        </p:spPr>
        <p:txBody>
          <a:bodyPr/>
          <a:lstStyle/>
          <a:p>
            <a:fld id="{5B7A2384-8C5D-49F6-8259-B9A64ECD4852}" type="slidenum">
              <a:rPr lang="en-US" sz="1100" smtClean="0"/>
              <a:t>13</a:t>
            </a:fld>
            <a:endParaRPr lang="en-US" sz="1100" dirty="0"/>
          </a:p>
        </p:txBody>
      </p:sp>
      <p:sp>
        <p:nvSpPr>
          <p:cNvPr id="9" name="Rectangle 8"/>
          <p:cNvSpPr/>
          <p:nvPr/>
        </p:nvSpPr>
        <p:spPr>
          <a:xfrm>
            <a:off x="152400" y="58226"/>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8" name="Rectangle 7"/>
          <p:cNvSpPr/>
          <p:nvPr/>
        </p:nvSpPr>
        <p:spPr>
          <a:xfrm>
            <a:off x="136200" y="518691"/>
            <a:ext cx="8991600" cy="369332"/>
          </a:xfrm>
          <a:prstGeom prst="rect">
            <a:avLst/>
          </a:prstGeom>
        </p:spPr>
        <p:txBody>
          <a:bodyPr wrap="square">
            <a:spAutoFit/>
          </a:bodyPr>
          <a:lstStyle/>
          <a:p>
            <a:r>
              <a:rPr lang="en-US" sz="1800" dirty="0">
                <a:solidFill>
                  <a:srgbClr val="000000"/>
                </a:solidFill>
              </a:rPr>
              <a:t>The “turns” ratio: </a:t>
            </a:r>
            <a:r>
              <a:rPr lang="en-US" sz="1800" i="1" dirty="0" err="1">
                <a:solidFill>
                  <a:srgbClr val="000000"/>
                </a:solidFill>
              </a:rPr>
              <a:t>n</a:t>
            </a:r>
            <a:r>
              <a:rPr lang="en-US" sz="1800" i="1" baseline="-25000" dirty="0" err="1">
                <a:solidFill>
                  <a:srgbClr val="000000"/>
                </a:solidFill>
              </a:rPr>
              <a:t>t</a:t>
            </a:r>
            <a:r>
              <a:rPr lang="en-US" sz="1800" dirty="0">
                <a:solidFill>
                  <a:srgbClr val="000000"/>
                </a:solidFill>
              </a:rPr>
              <a:t> = 12.47/2.4 = 5.1958.</a:t>
            </a:r>
          </a:p>
        </p:txBody>
      </p:sp>
      <mc:AlternateContent xmlns:mc="http://schemas.openxmlformats.org/markup-compatibility/2006" xmlns:a14="http://schemas.microsoft.com/office/drawing/2010/main">
        <mc:Choice Requires="a14">
          <p:sp>
            <p:nvSpPr>
              <p:cNvPr id="10" name="Rectangle 9"/>
              <p:cNvSpPr/>
              <p:nvPr/>
            </p:nvSpPr>
            <p:spPr>
              <a:xfrm>
                <a:off x="1219200" y="2534708"/>
                <a:ext cx="5701754" cy="748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𝑑</m:t>
                              </m:r>
                            </m:e>
                            <m:sub>
                              <m:r>
                                <a:rPr lang="en-US" sz="1600" i="1">
                                  <a:latin typeface="Cambria Math" panose="02040503050406030204" pitchFamily="18" charset="0"/>
                                </a:rPr>
                                <m:t>𝑡</m:t>
                              </m:r>
                            </m:sub>
                          </m:sSub>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1</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−1</m:t>
                                </m:r>
                              </m:e>
                            </m:mr>
                            <m:mr>
                              <m:e>
                                <m:r>
                                  <a:rPr lang="en-US" sz="1600" i="1">
                                    <a:latin typeface="Cambria Math" panose="02040503050406030204" pitchFamily="18" charset="0"/>
                                  </a:rPr>
                                  <m:t>−1</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0.1925</m:t>
                                </m:r>
                              </m:e>
                              <m:e>
                                <m:r>
                                  <a:rPr lang="en-US" sz="1600" i="1">
                                    <a:latin typeface="Cambria Math" panose="02040503050406030204" pitchFamily="18" charset="0"/>
                                  </a:rPr>
                                  <m:t>−0.1925</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0.1925</m:t>
                                </m:r>
                              </m:e>
                              <m:e>
                                <m:r>
                                  <a:rPr lang="en-US" sz="1600" i="1">
                                    <a:latin typeface="Cambria Math" panose="02040503050406030204" pitchFamily="18" charset="0"/>
                                  </a:rPr>
                                  <m:t>−0.1925</m:t>
                                </m:r>
                              </m:e>
                            </m:mr>
                            <m:mr>
                              <m:e>
                                <m:r>
                                  <a:rPr lang="en-US" sz="1600" i="1">
                                    <a:latin typeface="Cambria Math" panose="02040503050406030204" pitchFamily="18" charset="0"/>
                                  </a:rPr>
                                  <m:t>−0.1925</m:t>
                                </m:r>
                              </m:e>
                              <m:e>
                                <m:r>
                                  <a:rPr lang="en-US" sz="1600" i="1">
                                    <a:latin typeface="Cambria Math" panose="02040503050406030204" pitchFamily="18" charset="0"/>
                                  </a:rPr>
                                  <m:t>0</m:t>
                                </m:r>
                              </m:e>
                              <m:e>
                                <m:r>
                                  <a:rPr lang="en-US" sz="1600" i="1">
                                    <a:latin typeface="Cambria Math" panose="02040503050406030204" pitchFamily="18" charset="0"/>
                                  </a:rPr>
                                  <m:t>0.1925</m:t>
                                </m:r>
                              </m:e>
                            </m:mr>
                          </m:m>
                        </m:e>
                      </m:d>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219200" y="2534708"/>
                <a:ext cx="5701754" cy="7485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85926" y="885054"/>
                <a:ext cx="5712974" cy="748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𝐴</m:t>
                              </m:r>
                            </m:e>
                            <m:sub>
                              <m:r>
                                <a:rPr lang="en-US" sz="1600" i="1">
                                  <a:latin typeface="Cambria Math" panose="02040503050406030204" pitchFamily="18" charset="0"/>
                                </a:rPr>
                                <m:t>𝑡</m:t>
                              </m:r>
                            </m:sub>
                          </m:sSub>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e>
                                <m:r>
                                  <a:rPr lang="en-US" sz="1600" b="0" i="1" smtClean="0">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0.1925</m:t>
                                </m:r>
                              </m:e>
                              <m:e>
                                <m:r>
                                  <a:rPr lang="en-US" sz="1600" b="0" i="1" smtClean="0">
                                    <a:latin typeface="Cambria Math" panose="02040503050406030204" pitchFamily="18" charset="0"/>
                                  </a:rPr>
                                  <m:t>0</m:t>
                                </m:r>
                              </m:e>
                              <m:e>
                                <m:r>
                                  <a:rPr lang="en-US" sz="1600" b="0" i="1" smtClean="0">
                                    <a:latin typeface="Cambria Math" panose="02040503050406030204" pitchFamily="18" charset="0"/>
                                  </a:rPr>
                                  <m:t>−0.1925</m:t>
                                </m:r>
                              </m:e>
                            </m:mr>
                            <m:mr>
                              <m:e>
                                <m:r>
                                  <a:rPr lang="en-US" sz="1600" b="0" i="1" smtClean="0">
                                    <a:latin typeface="Cambria Math" panose="02040503050406030204" pitchFamily="18" charset="0"/>
                                  </a:rPr>
                                  <m:t>−0.1925</m:t>
                                </m:r>
                              </m:e>
                              <m:e>
                                <m:r>
                                  <a:rPr lang="en-US" sz="1600" i="1" smtClean="0">
                                    <a:latin typeface="Cambria Math" panose="02040503050406030204" pitchFamily="18" charset="0"/>
                                  </a:rPr>
                                  <m:t>0</m:t>
                                </m:r>
                                <m:r>
                                  <a:rPr lang="en-US" sz="1600" b="0" i="1" smtClean="0">
                                    <a:latin typeface="Cambria Math" panose="02040503050406030204" pitchFamily="18" charset="0"/>
                                  </a:rPr>
                                  <m:t>.1925</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−0.1925</m:t>
                                </m:r>
                              </m:e>
                              <m:e>
                                <m:r>
                                  <a:rPr lang="en-US" sz="1600" i="1" smtClean="0">
                                    <a:latin typeface="Cambria Math" panose="02040503050406030204" pitchFamily="18" charset="0"/>
                                  </a:rPr>
                                  <m:t>0</m:t>
                                </m:r>
                                <m:r>
                                  <a:rPr lang="en-US" sz="1600" b="0" i="1" smtClean="0">
                                    <a:latin typeface="Cambria Math" panose="02040503050406030204" pitchFamily="18" charset="0"/>
                                  </a:rPr>
                                  <m:t>.1925</m:t>
                                </m:r>
                              </m:e>
                            </m:mr>
                          </m:m>
                        </m:e>
                      </m:d>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285926" y="885054"/>
                <a:ext cx="5712974" cy="7485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1000" y="1808182"/>
                <a:ext cx="9525000" cy="7637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𝑡</m:t>
                              </m:r>
                            </m:sub>
                          </m:sSub>
                        </m:e>
                      </m:d>
                      <m:r>
                        <a:rPr lang="en-US" sz="16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𝑍𝑡</m:t>
                              </m:r>
                            </m:e>
                            <m:sub>
                              <m:r>
                                <a:rPr lang="en-US" sz="1400" b="0" i="1" smtClean="0">
                                  <a:latin typeface="Cambria Math" panose="02040503050406030204" pitchFamily="18" charset="0"/>
                                </a:rPr>
                                <m:t>𝑎𝑏𝑐</m:t>
                              </m:r>
                            </m:sub>
                          </m:sSub>
                        </m:e>
                      </m:d>
                      <m:r>
                        <a:rPr lang="en-US" sz="1600" i="1">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e>
                                <m:r>
                                  <a:rPr lang="en-US" sz="1400" i="1">
                                    <a:latin typeface="Cambria Math" panose="02040503050406030204" pitchFamily="18" charset="0"/>
                                  </a:rPr>
                                  <m:t>0</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0</m:t>
                                </m:r>
                              </m:e>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mr>
                          </m:m>
                        </m:e>
                      </m:d>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81000" y="1808182"/>
                <a:ext cx="9525000" cy="763799"/>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136200" y="3413750"/>
            <a:ext cx="8991600" cy="369332"/>
          </a:xfrm>
          <a:prstGeom prst="rect">
            <a:avLst/>
          </a:prstGeom>
        </p:spPr>
        <p:txBody>
          <a:bodyPr wrap="square">
            <a:spAutoFit/>
          </a:bodyPr>
          <a:lstStyle/>
          <a:p>
            <a:r>
              <a:rPr lang="en-US" sz="1800" dirty="0">
                <a:solidFill>
                  <a:srgbClr val="000000"/>
                </a:solidFill>
              </a:rPr>
              <a:t>Define the node 4 loads: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1705393" y="3689098"/>
                <a:ext cx="4540089"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𝑆</m:t>
                          </m:r>
                          <m:r>
                            <a:rPr lang="en-US" sz="1600" b="0" i="1" smtClean="0">
                              <a:latin typeface="Cambria Math" panose="02040503050406030204" pitchFamily="18" charset="0"/>
                            </a:rPr>
                            <m:t>4</m:t>
                          </m:r>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75</m:t>
                              </m:r>
                              <m:r>
                                <a:rPr lang="en-US" sz="1600" i="1">
                                  <a:latin typeface="Cambria Math" panose="02040503050406030204" pitchFamily="18" charset="0"/>
                                </a:rPr>
                                <m:t>0</m:t>
                              </m:r>
                              <m:r>
                                <a:rPr lang="en-US" sz="1600" i="1">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acos</m:t>
                              </m:r>
                              <m:r>
                                <a:rPr lang="en-US" sz="1600" b="0" i="1" smtClean="0">
                                  <a:latin typeface="Cambria Math" panose="02040503050406030204" pitchFamily="18" charset="0"/>
                                  <a:ea typeface="Cambria Math" panose="02040503050406030204" pitchFamily="18" charset="0"/>
                                </a:rPr>
                                <m:t>⁡(0.85)</m:t>
                              </m:r>
                            </m:e>
                            <m:e>
                              <m:r>
                                <a:rPr lang="en-US" sz="1600" b="0" i="1" smtClean="0">
                                  <a:latin typeface="Cambria Math" panose="02040503050406030204" pitchFamily="18" charset="0"/>
                                </a:rPr>
                                <m:t>100</m:t>
                              </m:r>
                              <m:r>
                                <a:rPr lang="en-US" sz="1600" i="1">
                                  <a:latin typeface="Cambria Math" panose="02040503050406030204" pitchFamily="18" charset="0"/>
                                </a:rPr>
                                <m:t>0</m:t>
                              </m:r>
                              <m:r>
                                <a:rPr lang="en-US" sz="1600" i="1">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acos</m:t>
                              </m:r>
                              <m:r>
                                <a:rPr lang="en-US" sz="1600" i="1">
                                  <a:latin typeface="Cambria Math" panose="02040503050406030204" pitchFamily="18" charset="0"/>
                                  <a:ea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90</m:t>
                              </m:r>
                              <m:r>
                                <a:rPr lang="en-US" sz="1600" i="1">
                                  <a:latin typeface="Cambria Math" panose="02040503050406030204" pitchFamily="18" charset="0"/>
                                  <a:ea typeface="Cambria Math" panose="02040503050406030204" pitchFamily="18" charset="0"/>
                                </a:rPr>
                                <m:t>)</m:t>
                              </m:r>
                            </m:e>
                            <m:e>
                              <m:r>
                                <a:rPr lang="en-US" sz="1600" b="0" i="1" smtClean="0">
                                  <a:latin typeface="Cambria Math" panose="02040503050406030204" pitchFamily="18" charset="0"/>
                                  <a:ea typeface="Cambria Math" panose="02040503050406030204" pitchFamily="18" charset="0"/>
                                </a:rPr>
                                <m:t>125</m:t>
                              </m:r>
                              <m:r>
                                <a:rPr lang="en-US" sz="1600" i="1">
                                  <a:latin typeface="Cambria Math" panose="02040503050406030204" pitchFamily="18" charset="0"/>
                                  <a:ea typeface="Cambria Math" panose="02040503050406030204" pitchFamily="18" charset="0"/>
                                </a:rPr>
                                <m:t>0∠</m:t>
                              </m:r>
                              <m:r>
                                <m:rPr>
                                  <m:sty m:val="p"/>
                                </m:rPr>
                                <a:rPr lang="en-US" sz="1600">
                                  <a:latin typeface="Cambria Math" panose="02040503050406030204" pitchFamily="18" charset="0"/>
                                  <a:ea typeface="Cambria Math" panose="02040503050406030204" pitchFamily="18" charset="0"/>
                                </a:rPr>
                                <m:t>acos</m:t>
                              </m:r>
                              <m:r>
                                <a:rPr lang="en-US" sz="1600" i="1">
                                  <a:latin typeface="Cambria Math" panose="02040503050406030204" pitchFamily="18" charset="0"/>
                                  <a:ea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9</m:t>
                              </m:r>
                              <m:r>
                                <a:rPr lang="en-US" sz="1600" i="1">
                                  <a:latin typeface="Cambria Math" panose="02040503050406030204" pitchFamily="18" charset="0"/>
                                  <a:ea typeface="Cambria Math" panose="02040503050406030204" pitchFamily="18" charset="0"/>
                                </a:rPr>
                                <m:t>5)</m:t>
                              </m:r>
                            </m:e>
                          </m:eqArr>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750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31.79</m:t>
                              </m:r>
                            </m:e>
                            <m:e>
                              <m:r>
                                <a:rPr lang="en-US" sz="1600" b="0" i="1" smtClean="0">
                                  <a:latin typeface="Cambria Math" panose="02040503050406030204" pitchFamily="18" charset="0"/>
                                </a:rPr>
                                <m:t>1000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25.84</m:t>
                              </m:r>
                            </m:e>
                            <m:e>
                              <m:r>
                                <a:rPr lang="en-US" sz="1600" b="0" i="1" smtClean="0">
                                  <a:latin typeface="Cambria Math" panose="02040503050406030204" pitchFamily="18" charset="0"/>
                                  <a:ea typeface="Cambria Math" panose="02040503050406030204" pitchFamily="18" charset="0"/>
                                </a:rPr>
                                <m:t>1250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18.19</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𝑘𝑉𝐴</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1705393" y="3689098"/>
                <a:ext cx="4540089" cy="8749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68149" y="5018566"/>
                <a:ext cx="2673168" cy="769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𝐸𝐿𝐿</m:t>
                              </m:r>
                            </m:e>
                            <m:sub>
                              <m:r>
                                <a:rPr lang="en-US" sz="1600" b="0" i="1" smtClean="0">
                                  <a:latin typeface="Cambria Math" panose="02040503050406030204" pitchFamily="18" charset="0"/>
                                </a:rPr>
                                <m:t>𝑠</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30</m:t>
                              </m:r>
                            </m:e>
                            <m:e>
                              <m:r>
                                <a:rPr lang="en-US" sz="1600" b="0" i="1" smtClean="0">
                                  <a:latin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−90</m:t>
                              </m:r>
                            </m:e>
                            <m:e>
                              <m:r>
                                <a:rPr lang="en-US" sz="1600" b="0" i="1" smtClean="0">
                                  <a:latin typeface="Cambria Math" panose="02040503050406030204" pitchFamily="18" charset="0"/>
                                  <a:ea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150</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𝑉</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968149" y="5018566"/>
                <a:ext cx="2673168" cy="769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930549" y="4955096"/>
                <a:ext cx="2811604" cy="743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𝐸𝐿𝑁</m:t>
                              </m:r>
                            </m:e>
                            <m:sub>
                              <m:r>
                                <a:rPr lang="en-US" sz="1600" b="0" i="1" smtClean="0">
                                  <a:latin typeface="Cambria Math" panose="02040503050406030204" pitchFamily="18" charset="0"/>
                                </a:rPr>
                                <m:t>𝑠</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0</m:t>
                              </m:r>
                            </m:e>
                            <m:e>
                              <m:r>
                                <a:rPr lang="en-US" sz="1600" b="0" i="1" smtClean="0">
                                  <a:latin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−120</m:t>
                              </m:r>
                            </m:e>
                            <m:e>
                              <m:r>
                                <a:rPr lang="en-US" sz="1600" b="0" i="1" smtClean="0">
                                  <a:latin typeface="Cambria Math" panose="02040503050406030204" pitchFamily="18" charset="0"/>
                                  <a:ea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120</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𝑉</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4930549" y="4955096"/>
                <a:ext cx="2811604" cy="743537"/>
              </a:xfrm>
              <a:prstGeom prst="rect">
                <a:avLst/>
              </a:prstGeom>
              <a:blipFill>
                <a:blip r:embed="rId7"/>
                <a:stretch>
                  <a:fillRect/>
                </a:stretch>
              </a:blipFill>
            </p:spPr>
            <p:txBody>
              <a:bodyPr/>
              <a:lstStyle/>
              <a:p>
                <a:r>
                  <a:rPr lang="en-US">
                    <a:noFill/>
                  </a:rPr>
                  <a:t> </a:t>
                </a:r>
              </a:p>
            </p:txBody>
          </p:sp>
        </mc:Fallback>
      </mc:AlternateContent>
      <p:sp>
        <p:nvSpPr>
          <p:cNvPr id="17" name="Rectangle 16"/>
          <p:cNvSpPr/>
          <p:nvPr/>
        </p:nvSpPr>
        <p:spPr>
          <a:xfrm>
            <a:off x="89596" y="4642845"/>
            <a:ext cx="8967952" cy="369332"/>
          </a:xfrm>
          <a:prstGeom prst="rect">
            <a:avLst/>
          </a:prstGeom>
        </p:spPr>
        <p:txBody>
          <a:bodyPr wrap="square">
            <a:spAutoFit/>
          </a:bodyPr>
          <a:lstStyle/>
          <a:p>
            <a:pPr algn="just"/>
            <a:r>
              <a:rPr lang="en-US" sz="1800" dirty="0">
                <a:solidFill>
                  <a:srgbClr val="000000"/>
                </a:solidFill>
              </a:rPr>
              <a:t>Define infinite bus line-to-line and line-to-neutral voltages:</a:t>
            </a:r>
            <a:endParaRPr lang="en-US" sz="1800" dirty="0">
              <a:solidFill>
                <a:srgbClr val="000000"/>
              </a:solidFill>
              <a:effectLst/>
            </a:endParaRPr>
          </a:p>
        </p:txBody>
      </p:sp>
      <p:sp>
        <p:nvSpPr>
          <p:cNvPr id="1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3052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14</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141890" y="647700"/>
            <a:ext cx="4697863" cy="1631216"/>
          </a:xfrm>
          <a:prstGeom prst="rect">
            <a:avLst/>
          </a:prstGeom>
        </p:spPr>
        <p:txBody>
          <a:bodyPr wrap="square">
            <a:spAutoFit/>
          </a:bodyPr>
          <a:lstStyle/>
          <a:p>
            <a:r>
              <a:rPr lang="en-US" sz="2000" dirty="0">
                <a:solidFill>
                  <a:srgbClr val="000000"/>
                </a:solidFill>
              </a:rPr>
              <a:t>The flowchart of a Mathcad</a:t>
            </a:r>
            <a:r>
              <a:rPr lang="en-US" sz="2000" baseline="30000" dirty="0">
                <a:solidFill>
                  <a:srgbClr val="000000"/>
                </a:solidFill>
              </a:rPr>
              <a:t>®</a:t>
            </a:r>
            <a:r>
              <a:rPr lang="en-US" sz="2000" dirty="0">
                <a:solidFill>
                  <a:srgbClr val="000000"/>
                </a:solidFill>
              </a:rPr>
              <a:t> program is shown in Fig.8.</a:t>
            </a:r>
          </a:p>
          <a:p>
            <a:r>
              <a:rPr lang="en-US" sz="2000" dirty="0">
                <a:solidFill>
                  <a:srgbClr val="000000"/>
                </a:solidFill>
              </a:rPr>
              <a:t>The Mathcad program is used to analyze the system, and, after eight iterations, the load voltages on a 120 V base are</a:t>
            </a:r>
          </a:p>
        </p:txBody>
      </p:sp>
      <p:pic>
        <p:nvPicPr>
          <p:cNvPr id="5" name="Picture 4"/>
          <p:cNvPicPr>
            <a:picLocks noChangeAspect="1"/>
          </p:cNvPicPr>
          <p:nvPr/>
        </p:nvPicPr>
        <p:blipFill>
          <a:blip r:embed="rId2"/>
          <a:stretch>
            <a:fillRect/>
          </a:stretch>
        </p:blipFill>
        <p:spPr>
          <a:xfrm>
            <a:off x="5562600" y="304800"/>
            <a:ext cx="2716755" cy="5248877"/>
          </a:xfrm>
          <a:prstGeom prst="rect">
            <a:avLst/>
          </a:prstGeom>
        </p:spPr>
      </p:pic>
      <p:sp>
        <p:nvSpPr>
          <p:cNvPr id="16" name="TextBox 15"/>
          <p:cNvSpPr txBox="1"/>
          <p:nvPr/>
        </p:nvSpPr>
        <p:spPr>
          <a:xfrm>
            <a:off x="4267200" y="5530334"/>
            <a:ext cx="5174314" cy="369332"/>
          </a:xfrm>
          <a:prstGeom prst="rect">
            <a:avLst/>
          </a:prstGeom>
          <a:noFill/>
        </p:spPr>
        <p:txBody>
          <a:bodyPr wrap="square" rtlCol="0">
            <a:spAutoFit/>
          </a:bodyPr>
          <a:lstStyle/>
          <a:p>
            <a:pPr algn="ctr"/>
            <a:r>
              <a:rPr lang="en-US" sz="1800" dirty="0"/>
              <a:t>Fig.8 Flowchart</a:t>
            </a:r>
          </a:p>
        </p:txBody>
      </p:sp>
      <mc:AlternateContent xmlns:mc="http://schemas.openxmlformats.org/markup-compatibility/2006" xmlns:a14="http://schemas.microsoft.com/office/drawing/2010/main">
        <mc:Choice Requires="a14">
          <p:sp>
            <p:nvSpPr>
              <p:cNvPr id="17" name="Rectangle 16"/>
              <p:cNvSpPr/>
              <p:nvPr/>
            </p:nvSpPr>
            <p:spPr>
              <a:xfrm>
                <a:off x="1066800" y="2895600"/>
                <a:ext cx="2493375"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r>
                                <a:rPr lang="en-US" sz="2000" b="0" i="1" smtClean="0">
                                  <a:latin typeface="Cambria Math" panose="02040503050406030204" pitchFamily="18" charset="0"/>
                                </a:rPr>
                                <m:t>4</m:t>
                              </m:r>
                            </m:e>
                            <m:sub>
                              <m:r>
                                <a:rPr lang="en-US" sz="2000" b="0" i="1" smtClean="0">
                                  <a:latin typeface="Cambria Math" panose="02040503050406030204" pitchFamily="18" charset="0"/>
                                </a:rPr>
                                <m:t>120</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113.9</m:t>
                              </m:r>
                            </m:e>
                            <m:e>
                              <m:r>
                                <a:rPr lang="en-US" sz="2000" b="0" i="1" smtClean="0">
                                  <a:latin typeface="Cambria Math" panose="02040503050406030204" pitchFamily="18" charset="0"/>
                                </a:rPr>
                                <m:t>110.0</m:t>
                              </m:r>
                            </m:e>
                            <m:e>
                              <m:r>
                                <a:rPr lang="en-US" sz="2000" b="0" i="1" smtClean="0">
                                  <a:latin typeface="Cambria Math" panose="02040503050406030204" pitchFamily="18" charset="0"/>
                                  <a:ea typeface="Cambria Math" panose="02040503050406030204" pitchFamily="18" charset="0"/>
                                </a:rPr>
                                <m:t>110.6</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066800" y="2895600"/>
                <a:ext cx="2493375" cy="906210"/>
              </a:xfrm>
              <a:prstGeom prst="rect">
                <a:avLst/>
              </a:prstGeom>
              <a:blipFill>
                <a:blip r:embed="rId3"/>
                <a:stretch>
                  <a:fillRect/>
                </a:stretch>
              </a:blipFill>
            </p:spPr>
            <p:txBody>
              <a:bodyPr/>
              <a:lstStyle/>
              <a:p>
                <a:r>
                  <a:rPr lang="en-US">
                    <a:noFill/>
                  </a:rPr>
                  <a:t> </a:t>
                </a:r>
              </a:p>
            </p:txBody>
          </p:sp>
        </mc:Fallback>
      </mc:AlternateContent>
      <p:sp>
        <p:nvSpPr>
          <p:cNvPr id="10" name="Line Callout 2 9">
            <a:extLst>
              <a:ext uri="{FF2B5EF4-FFF2-40B4-BE49-F238E27FC236}">
                <a16:creationId xmlns:a16="http://schemas.microsoft.com/office/drawing/2014/main" id="{A0A18380-759D-0E4F-9405-5171DFDC2395}"/>
              </a:ext>
            </a:extLst>
          </p:cNvPr>
          <p:cNvSpPr/>
          <p:nvPr/>
        </p:nvSpPr>
        <p:spPr>
          <a:xfrm>
            <a:off x="1752600" y="4491078"/>
            <a:ext cx="3429000" cy="1069260"/>
          </a:xfrm>
          <a:prstGeom prst="borderCallout2">
            <a:avLst>
              <a:gd name="adj1" fmla="val 18750"/>
              <a:gd name="adj2" fmla="val -8333"/>
              <a:gd name="adj3" fmla="val -25295"/>
              <a:gd name="adj4" fmla="val -13072"/>
              <a:gd name="adj5" fmla="val -25927"/>
              <a:gd name="adj6" fmla="val 123221"/>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Calibri"/>
                <a:ea typeface="+mn-ea"/>
                <a:cs typeface="+mn-cs"/>
              </a:rPr>
              <a:t>Update nodal injection currents (loads, capacitors, ….) before moving to backward sweep.</a:t>
            </a:r>
          </a:p>
        </p:txBody>
      </p:sp>
      <p:sp>
        <p:nvSpPr>
          <p:cNvPr id="11"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61427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15</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16" name="TextBox 15"/>
          <p:cNvSpPr txBox="1"/>
          <p:nvPr/>
        </p:nvSpPr>
        <p:spPr>
          <a:xfrm>
            <a:off x="1808478" y="5514945"/>
            <a:ext cx="5679444" cy="400110"/>
          </a:xfrm>
          <a:prstGeom prst="rect">
            <a:avLst/>
          </a:prstGeom>
          <a:noFill/>
        </p:spPr>
        <p:txBody>
          <a:bodyPr wrap="square" rtlCol="0">
            <a:spAutoFit/>
          </a:bodyPr>
          <a:lstStyle/>
          <a:p>
            <a:pPr algn="ctr"/>
            <a:r>
              <a:rPr lang="en-US" sz="2000" dirty="0"/>
              <a:t>Fig.9 Voltage regulator added to this system</a:t>
            </a:r>
          </a:p>
        </p:txBody>
      </p:sp>
      <p:sp>
        <p:nvSpPr>
          <p:cNvPr id="2" name="Rectangle 1"/>
          <p:cNvSpPr/>
          <p:nvPr/>
        </p:nvSpPr>
        <p:spPr>
          <a:xfrm>
            <a:off x="152400" y="647700"/>
            <a:ext cx="8991600" cy="1323439"/>
          </a:xfrm>
          <a:prstGeom prst="rect">
            <a:avLst/>
          </a:prstGeom>
        </p:spPr>
        <p:txBody>
          <a:bodyPr wrap="square">
            <a:spAutoFit/>
          </a:bodyPr>
          <a:lstStyle/>
          <a:p>
            <a:pPr algn="just"/>
            <a:r>
              <a:rPr lang="en-US" sz="2000" dirty="0">
                <a:solidFill>
                  <a:srgbClr val="000000"/>
                </a:solidFill>
              </a:rPr>
              <a:t>The voltages at node 4 are below the desired 120 V. These low voltages can be corrected with the installation of three step-voltage regulators connected in wye on the secondary bus (node 3) of the transformer. The new configuration of the feeder is shown in Fig.9.</a:t>
            </a:r>
            <a:endParaRPr lang="en-US" sz="2000" dirty="0">
              <a:solidFill>
                <a:srgbClr val="000000"/>
              </a:solidFill>
              <a:effectLst/>
            </a:endParaRPr>
          </a:p>
        </p:txBody>
      </p:sp>
      <p:pic>
        <p:nvPicPr>
          <p:cNvPr id="6" name="Picture 5"/>
          <p:cNvPicPr>
            <a:picLocks noChangeAspect="1"/>
          </p:cNvPicPr>
          <p:nvPr/>
        </p:nvPicPr>
        <p:blipFill>
          <a:blip r:embed="rId2"/>
          <a:stretch>
            <a:fillRect/>
          </a:stretch>
        </p:blipFill>
        <p:spPr>
          <a:xfrm>
            <a:off x="1857375" y="4120720"/>
            <a:ext cx="5581650" cy="1362075"/>
          </a:xfrm>
          <a:prstGeom prst="rect">
            <a:avLst/>
          </a:prstGeom>
        </p:spPr>
      </p:pic>
      <p:sp>
        <p:nvSpPr>
          <p:cNvPr id="7" name="Rectangle 6"/>
          <p:cNvSpPr/>
          <p:nvPr/>
        </p:nvSpPr>
        <p:spPr>
          <a:xfrm>
            <a:off x="152400" y="1988632"/>
            <a:ext cx="8991600" cy="1015663"/>
          </a:xfrm>
          <a:prstGeom prst="rect">
            <a:avLst/>
          </a:prstGeom>
        </p:spPr>
        <p:txBody>
          <a:bodyPr wrap="square">
            <a:spAutoFit/>
          </a:bodyPr>
          <a:lstStyle/>
          <a:p>
            <a:pPr algn="just"/>
            <a:r>
              <a:rPr lang="en-US" sz="2000" dirty="0">
                <a:solidFill>
                  <a:srgbClr val="000000"/>
                </a:solidFill>
              </a:rPr>
              <a:t>For the regulator, the potential transformer ratio will be 2400–120 V (</a:t>
            </a:r>
            <a:r>
              <a:rPr lang="en-US" sz="2000" i="1" dirty="0" err="1">
                <a:solidFill>
                  <a:srgbClr val="000000"/>
                </a:solidFill>
              </a:rPr>
              <a:t>N</a:t>
            </a:r>
            <a:r>
              <a:rPr lang="en-US" sz="2000" i="1" baseline="-25000" dirty="0" err="1">
                <a:solidFill>
                  <a:srgbClr val="000000"/>
                </a:solidFill>
              </a:rPr>
              <a:t>pt</a:t>
            </a:r>
            <a:r>
              <a:rPr lang="en-US" sz="2000" dirty="0">
                <a:solidFill>
                  <a:srgbClr val="000000"/>
                </a:solidFill>
              </a:rPr>
              <a:t> = 20) and the </a:t>
            </a:r>
            <a:r>
              <a:rPr lang="en-US" sz="2000" i="1" dirty="0">
                <a:solidFill>
                  <a:srgbClr val="000000"/>
                </a:solidFill>
              </a:rPr>
              <a:t>CT</a:t>
            </a:r>
            <a:r>
              <a:rPr lang="en-US" sz="2000" dirty="0">
                <a:solidFill>
                  <a:srgbClr val="000000"/>
                </a:solidFill>
              </a:rPr>
              <a:t> ratio is selected to carry the rated current of the transformer bank. The rated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3505200" y="2965835"/>
                <a:ext cx="2811604"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𝑟𝑎𝑡𝑒𝑑</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6000</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ea typeface="Cambria Math" panose="02040503050406030204" pitchFamily="18" charset="0"/>
                            </a:rPr>
                            <m:t>∙2.4</m:t>
                          </m:r>
                        </m:den>
                      </m:f>
                      <m:r>
                        <a:rPr lang="en-US" sz="2000" b="0" i="1" smtClean="0">
                          <a:latin typeface="Cambria Math" panose="02040503050406030204" pitchFamily="18" charset="0"/>
                        </a:rPr>
                        <m:t>=832.7</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505200" y="2965835"/>
                <a:ext cx="2811604" cy="635751"/>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48756" y="3675175"/>
            <a:ext cx="8919043" cy="400110"/>
          </a:xfrm>
          <a:prstGeom prst="rect">
            <a:avLst/>
          </a:prstGeom>
        </p:spPr>
        <p:txBody>
          <a:bodyPr wrap="square">
            <a:spAutoFit/>
          </a:bodyPr>
          <a:lstStyle/>
          <a:p>
            <a:r>
              <a:rPr lang="en-US" sz="2000" dirty="0">
                <a:solidFill>
                  <a:srgbClr val="000000"/>
                </a:solidFill>
              </a:rPr>
              <a:t>The </a:t>
            </a:r>
            <a:r>
              <a:rPr lang="en-US" sz="2000" i="1" dirty="0">
                <a:solidFill>
                  <a:srgbClr val="000000"/>
                </a:solidFill>
              </a:rPr>
              <a:t>CT</a:t>
            </a:r>
            <a:r>
              <a:rPr lang="en-US" sz="2000" dirty="0">
                <a:solidFill>
                  <a:srgbClr val="000000"/>
                </a:solidFill>
              </a:rPr>
              <a:t> ratio is selected to be 1000 : 5 = </a:t>
            </a:r>
            <a:r>
              <a:rPr lang="en-US" sz="2000" i="1" dirty="0">
                <a:solidFill>
                  <a:srgbClr val="000000"/>
                </a:solidFill>
              </a:rPr>
              <a:t>CT</a:t>
            </a:r>
            <a:r>
              <a:rPr lang="en-US" sz="2000" dirty="0">
                <a:solidFill>
                  <a:srgbClr val="000000"/>
                </a:solidFill>
              </a:rPr>
              <a:t> = 200.</a:t>
            </a:r>
            <a:endParaRPr lang="en-US" sz="2000" dirty="0">
              <a:solidFill>
                <a:srgbClr val="000000"/>
              </a:solidFill>
              <a:effectLst/>
            </a:endParaRPr>
          </a:p>
        </p:txBody>
      </p:sp>
      <p:sp>
        <p:nvSpPr>
          <p:cNvPr id="11"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8826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152400" y="647700"/>
            <a:ext cx="8991600" cy="1015663"/>
          </a:xfrm>
          <a:prstGeom prst="rect">
            <a:avLst/>
          </a:prstGeom>
        </p:spPr>
        <p:txBody>
          <a:bodyPr wrap="square">
            <a:spAutoFit/>
          </a:bodyPr>
          <a:lstStyle/>
          <a:p>
            <a:pPr algn="just"/>
            <a:r>
              <a:rPr lang="en-US" sz="2000" dirty="0">
                <a:solidFill>
                  <a:srgbClr val="000000"/>
                </a:solidFill>
              </a:rPr>
              <a:t>For the regulator, the potential transformer ratio will be 2400–120 V (</a:t>
            </a:r>
            <a:r>
              <a:rPr lang="en-US" sz="2000" i="1" dirty="0" err="1">
                <a:solidFill>
                  <a:srgbClr val="000000"/>
                </a:solidFill>
              </a:rPr>
              <a:t>N</a:t>
            </a:r>
            <a:r>
              <a:rPr lang="en-US" sz="2000" i="1" baseline="-25000" dirty="0" err="1">
                <a:solidFill>
                  <a:srgbClr val="000000"/>
                </a:solidFill>
              </a:rPr>
              <a:t>pt</a:t>
            </a:r>
            <a:r>
              <a:rPr lang="en-US" sz="2000" dirty="0">
                <a:solidFill>
                  <a:srgbClr val="000000"/>
                </a:solidFill>
              </a:rPr>
              <a:t> = 20) and the </a:t>
            </a:r>
            <a:r>
              <a:rPr lang="en-US" sz="2000" i="1" dirty="0">
                <a:solidFill>
                  <a:srgbClr val="000000"/>
                </a:solidFill>
              </a:rPr>
              <a:t>CT</a:t>
            </a:r>
            <a:r>
              <a:rPr lang="en-US" sz="2000" dirty="0">
                <a:solidFill>
                  <a:srgbClr val="000000"/>
                </a:solidFill>
              </a:rPr>
              <a:t> ratio is selected to carry the rated current of the transformer bank. The rated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196007" y="1465698"/>
                <a:ext cx="443339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𝑍𝑒𝑞</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r>
                                <a:rPr lang="en-US" sz="1800" b="0" i="1" smtClean="0">
                                  <a:latin typeface="Cambria Math" panose="02040503050406030204" pitchFamily="18" charset="0"/>
                                </a:rPr>
                                <m:t>3</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r>
                                <a:rPr lang="en-US" sz="1800" b="0" i="1" smtClean="0">
                                  <a:latin typeface="Cambria Math" panose="02040503050406030204" pitchFamily="18" charset="0"/>
                                </a:rPr>
                                <m:t>4</m:t>
                              </m:r>
                            </m:e>
                            <m:sub>
                              <m:r>
                                <a:rPr lang="en-US" sz="1800" i="1">
                                  <a:latin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r>
                                <a:rPr lang="en-US" sz="1800" b="0" i="1" smtClean="0">
                                  <a:latin typeface="Cambria Math" panose="02040503050406030204" pitchFamily="18" charset="0"/>
                                </a:rPr>
                                <m:t>3</m:t>
                              </m:r>
                            </m:e>
                            <m:sub>
                              <m:r>
                                <a:rPr lang="en-US" sz="1800" i="1">
                                  <a:latin typeface="Cambria Math" panose="02040503050406030204" pitchFamily="18" charset="0"/>
                                </a:rPr>
                                <m:t>𝑖</m:t>
                              </m:r>
                            </m:sub>
                          </m:sSub>
                        </m:den>
                      </m:f>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b="0" i="1" smtClean="0">
                                  <a:latin typeface="Cambria Math" panose="02040503050406030204" pitchFamily="18" charset="0"/>
                                </a:rPr>
                                <m:t>0.1414+</m:t>
                              </m:r>
                              <m:r>
                                <a:rPr lang="en-US" sz="1800" b="0" i="1" smtClean="0">
                                  <a:latin typeface="Cambria Math" panose="02040503050406030204" pitchFamily="18" charset="0"/>
                                </a:rPr>
                                <m:t>𝑗</m:t>
                              </m:r>
                              <m:r>
                                <a:rPr lang="en-US" sz="1800" b="0" i="1" smtClean="0">
                                  <a:latin typeface="Cambria Math" panose="02040503050406030204" pitchFamily="18" charset="0"/>
                                </a:rPr>
                                <m:t>0.1830</m:t>
                              </m:r>
                            </m:e>
                            <m:e>
                              <m:r>
                                <a:rPr lang="en-US" sz="1800" i="1">
                                  <a:latin typeface="Cambria Math" panose="02040503050406030204" pitchFamily="18" charset="0"/>
                                </a:rPr>
                                <m:t>0.</m:t>
                              </m:r>
                              <m:r>
                                <a:rPr lang="en-US" sz="1800" b="0" i="1" smtClean="0">
                                  <a:latin typeface="Cambria Math" panose="02040503050406030204" pitchFamily="18" charset="0"/>
                                </a:rPr>
                                <m:t>2079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0.2827</m:t>
                              </m:r>
                            </m:e>
                            <m:e>
                              <m:r>
                                <a:rPr lang="en-US" sz="1800" i="1">
                                  <a:latin typeface="Cambria Math" panose="02040503050406030204" pitchFamily="18" charset="0"/>
                                </a:rPr>
                                <m:t>0.</m:t>
                              </m:r>
                              <m:r>
                                <a:rPr lang="en-US" sz="1800" b="0" i="1" smtClean="0">
                                  <a:latin typeface="Cambria Math" panose="02040503050406030204" pitchFamily="18" charset="0"/>
                                </a:rPr>
                                <m:t>0889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0.3833</m:t>
                              </m:r>
                            </m:e>
                          </m:eqArr>
                        </m:e>
                      </m:d>
                      <m:r>
                        <a:rPr lang="en-US" sz="1800" b="0" i="1" smtClean="0">
                          <a:latin typeface="Cambria Math" panose="02040503050406030204" pitchFamily="18" charset="0"/>
                          <a:ea typeface="Cambria Math" panose="02040503050406030204" pitchFamily="18" charset="0"/>
                        </a:rPr>
                        <m:t> </m:t>
                      </m:r>
                      <m:r>
                        <m:rPr>
                          <m:sty m:val="p"/>
                        </m:rPr>
                        <a:rPr lang="el-GR" sz="1800" b="0" i="1" smtClean="0">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2196007" y="1465698"/>
                <a:ext cx="4433393" cy="972702"/>
              </a:xfrm>
              <a:prstGeom prst="rect">
                <a:avLst/>
              </a:prstGeom>
              <a:blipFill>
                <a:blip r:embed="rId2"/>
                <a:stretch>
                  <a:fillRect/>
                </a:stretch>
              </a:blipFill>
            </p:spPr>
            <p:txBody>
              <a:bodyPr/>
              <a:lstStyle/>
              <a:p>
                <a:r>
                  <a:rPr lang="en-US">
                    <a:noFill/>
                  </a:rPr>
                  <a:t> </a:t>
                </a:r>
              </a:p>
            </p:txBody>
          </p:sp>
        </mc:Fallback>
      </mc:AlternateContent>
      <p:sp>
        <p:nvSpPr>
          <p:cNvPr id="12" name="Rectangle 11"/>
          <p:cNvSpPr/>
          <p:nvPr/>
        </p:nvSpPr>
        <p:spPr>
          <a:xfrm>
            <a:off x="152398" y="2438400"/>
            <a:ext cx="8991601" cy="707886"/>
          </a:xfrm>
          <a:prstGeom prst="rect">
            <a:avLst/>
          </a:prstGeom>
        </p:spPr>
        <p:txBody>
          <a:bodyPr wrap="square">
            <a:spAutoFit/>
          </a:bodyPr>
          <a:lstStyle/>
          <a:p>
            <a:pPr algn="just"/>
            <a:r>
              <a:rPr lang="en-US" sz="2000" dirty="0">
                <a:solidFill>
                  <a:srgbClr val="000000"/>
                </a:solidFill>
              </a:rPr>
              <a:t>The three regulators are to have the same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compensator settings. The average value of the computed impedances will be used: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286000" y="3071516"/>
                <a:ext cx="4863896"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𝑎𝑣𝑔</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3</m:t>
                          </m:r>
                        </m:sup>
                        <m:e>
                          <m:sSub>
                            <m:sSubPr>
                              <m:ctrlPr>
                                <a:rPr lang="en-US" sz="2000" i="1">
                                  <a:latin typeface="Cambria Math" panose="02040503050406030204" pitchFamily="18" charset="0"/>
                                </a:rPr>
                              </m:ctrlPr>
                            </m:sSubPr>
                            <m:e>
                              <m:r>
                                <a:rPr lang="en-US" sz="2000" i="1">
                                  <a:latin typeface="Cambria Math" panose="02040503050406030204" pitchFamily="18" charset="0"/>
                                </a:rPr>
                                <m:t>𝑍</m:t>
                              </m:r>
                              <m:r>
                                <a:rPr lang="en-US" sz="2000" b="0" i="1" smtClean="0">
                                  <a:latin typeface="Cambria Math" panose="02040503050406030204" pitchFamily="18" charset="0"/>
                                </a:rPr>
                                <m:t>𝑒𝑞</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=0.1451+</m:t>
                          </m:r>
                          <m:r>
                            <a:rPr lang="en-US" sz="2000" b="0" i="1" smtClean="0">
                              <a:latin typeface="Cambria Math" panose="02040503050406030204" pitchFamily="18" charset="0"/>
                            </a:rPr>
                            <m:t>𝑗</m:t>
                          </m:r>
                          <m:r>
                            <a:rPr lang="en-US" sz="2000" b="0" i="1" smtClean="0">
                              <a:latin typeface="Cambria Math" panose="02040503050406030204" pitchFamily="18" charset="0"/>
                            </a:rPr>
                            <m:t>0.2830 </m:t>
                          </m:r>
                          <m:r>
                            <m:rPr>
                              <m:sty m:val="p"/>
                            </m:rPr>
                            <a:rPr lang="el-GR" sz="2000" i="1">
                              <a:latin typeface="Cambria Math" panose="02040503050406030204" pitchFamily="18" charset="0"/>
                              <a:ea typeface="Cambria Math" panose="02040503050406030204" pitchFamily="18" charset="0"/>
                            </a:rPr>
                            <m:t>Ω</m:t>
                          </m:r>
                        </m:e>
                      </m:nary>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2286000" y="3071516"/>
                <a:ext cx="4863896" cy="957634"/>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168164" y="4106989"/>
            <a:ext cx="8915402" cy="400110"/>
          </a:xfrm>
          <a:prstGeom prst="rect">
            <a:avLst/>
          </a:prstGeom>
        </p:spPr>
        <p:txBody>
          <a:bodyPr wrap="square">
            <a:spAutoFit/>
          </a:bodyPr>
          <a:lstStyle/>
          <a:p>
            <a:r>
              <a:rPr lang="en-US" sz="2000" dirty="0">
                <a:solidFill>
                  <a:srgbClr val="000000"/>
                </a:solidFill>
              </a:rPr>
              <a:t>The value of the compensator impedance in volts is given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1944584" y="4501652"/>
                <a:ext cx="5986382"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𝑗</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𝑋</m:t>
                          </m:r>
                        </m:e>
                        <m:sup>
                          <m:r>
                            <a:rPr lang="en-US" sz="2000" i="1">
                              <a:latin typeface="Cambria Math" panose="02040503050406030204" pitchFamily="18" charset="0"/>
                            </a:rPr>
                            <m:t>′</m:t>
                          </m:r>
                        </m:sup>
                      </m:sSup>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0.1451+</m:t>
                          </m:r>
                          <m:r>
                            <a:rPr lang="en-US" sz="2000" b="0" i="1" smtClean="0">
                              <a:latin typeface="Cambria Math" panose="02040503050406030204" pitchFamily="18" charset="0"/>
                            </a:rPr>
                            <m:t>𝑗</m:t>
                          </m:r>
                          <m:r>
                            <a:rPr lang="en-US" sz="2000" b="0" i="1" smtClean="0">
                              <a:latin typeface="Cambria Math" panose="02040503050406030204" pitchFamily="18" charset="0"/>
                            </a:rPr>
                            <m:t>0.2830</m:t>
                          </m:r>
                        </m:e>
                      </m: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b="0" i="1" smtClean="0">
                              <a:latin typeface="Cambria Math" panose="02040503050406030204" pitchFamily="18" charset="0"/>
                            </a:rPr>
                            <m:t>000</m:t>
                          </m:r>
                        </m:num>
                        <m:den>
                          <m:r>
                            <a:rPr lang="en-US" sz="2000" b="0" i="1" smtClean="0">
                              <a:latin typeface="Cambria Math" panose="02040503050406030204" pitchFamily="18" charset="0"/>
                            </a:rPr>
                            <m:t>20</m:t>
                          </m:r>
                        </m:den>
                      </m:f>
                      <m:r>
                        <a:rPr lang="en-US" sz="2000" b="0" i="1" smtClean="0">
                          <a:latin typeface="Cambria Math" panose="02040503050406030204" pitchFamily="18" charset="0"/>
                        </a:rPr>
                        <m:t>=7.3+</m:t>
                      </m:r>
                      <m:r>
                        <a:rPr lang="en-US" sz="2000" b="0" i="1" smtClean="0">
                          <a:latin typeface="Cambria Math" panose="02040503050406030204" pitchFamily="18" charset="0"/>
                        </a:rPr>
                        <m:t>𝑗</m:t>
                      </m:r>
                      <m:r>
                        <a:rPr lang="en-US" sz="2000" b="0" i="1" smtClean="0">
                          <a:latin typeface="Cambria Math" panose="02040503050406030204" pitchFamily="18" charset="0"/>
                        </a:rPr>
                        <m:t>14.2 </m:t>
                      </m:r>
                      <m:r>
                        <a:rPr lang="en-US" sz="2000" b="0" i="1" smtClean="0">
                          <a:latin typeface="Cambria Math" panose="02040503050406030204" pitchFamily="18" charset="0"/>
                        </a:rPr>
                        <m:t>𝑉</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44584" y="4501652"/>
                <a:ext cx="5986382" cy="578235"/>
              </a:xfrm>
              <a:prstGeom prst="rect">
                <a:avLst/>
              </a:prstGeom>
              <a:blipFill>
                <a:blip r:embed="rId4"/>
                <a:stretch>
                  <a:fillRect/>
                </a:stretch>
              </a:blipFill>
            </p:spPr>
            <p:txBody>
              <a:bodyPr/>
              <a:lstStyle/>
              <a:p>
                <a:r>
                  <a:rPr lang="en-US">
                    <a:noFill/>
                  </a:rPr>
                  <a:t> </a:t>
                </a:r>
              </a:p>
            </p:txBody>
          </p:sp>
        </mc:Fallback>
      </mc:AlternateContent>
      <p:sp>
        <p:nvSpPr>
          <p:cNvPr id="17" name="Rectangle 16"/>
          <p:cNvSpPr/>
          <p:nvPr/>
        </p:nvSpPr>
        <p:spPr>
          <a:xfrm>
            <a:off x="168164" y="5089504"/>
            <a:ext cx="8915402" cy="400110"/>
          </a:xfrm>
          <a:prstGeom prst="rect">
            <a:avLst/>
          </a:prstGeom>
        </p:spPr>
        <p:txBody>
          <a:bodyPr wrap="square">
            <a:spAutoFit/>
          </a:bodyPr>
          <a:lstStyle/>
          <a:p>
            <a:r>
              <a:rPr lang="en-US" sz="2000" dirty="0">
                <a:solidFill>
                  <a:srgbClr val="000000"/>
                </a:solidFill>
              </a:rPr>
              <a:t>The value of the compensator settings in Ohms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362200" y="5444798"/>
                <a:ext cx="4324004" cy="5404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7.3+</m:t>
                        </m:r>
                        <m:r>
                          <a:rPr lang="en-US" sz="2000" i="1">
                            <a:latin typeface="Cambria Math" panose="02040503050406030204" pitchFamily="18" charset="0"/>
                          </a:rPr>
                          <m:t>𝑗</m:t>
                        </m:r>
                        <m:r>
                          <a:rPr lang="en-US" sz="2000" i="1">
                            <a:latin typeface="Cambria Math" panose="02040503050406030204" pitchFamily="18" charset="0"/>
                          </a:rPr>
                          <m:t>14.2</m:t>
                        </m:r>
                      </m:num>
                      <m:den>
                        <m:r>
                          <a:rPr lang="en-US" sz="2000" b="0" i="1" smtClean="0">
                            <a:latin typeface="Cambria Math" panose="02040503050406030204" pitchFamily="18" charset="0"/>
                          </a:rPr>
                          <m:t>5</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1.46</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2.84</m:t>
                    </m:r>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362200" y="5444798"/>
                <a:ext cx="4324004" cy="540404"/>
              </a:xfrm>
              <a:prstGeom prst="rect">
                <a:avLst/>
              </a:prstGeom>
              <a:blipFill>
                <a:blip r:embed="rId5"/>
                <a:stretch>
                  <a:fillRect/>
                </a:stretch>
              </a:blipFill>
            </p:spPr>
            <p:txBody>
              <a:bodyPr/>
              <a:lstStyle/>
              <a:p>
                <a:r>
                  <a:rPr lang="en-US">
                    <a:noFill/>
                  </a:rPr>
                  <a:t> </a:t>
                </a:r>
              </a:p>
            </p:txBody>
          </p:sp>
        </mc:Fallback>
      </mc:AlternateContent>
      <p:sp>
        <p:nvSpPr>
          <p:cNvPr id="1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11529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mc:AlternateContent xmlns:mc="http://schemas.openxmlformats.org/markup-compatibility/2006" xmlns:a14="http://schemas.microsoft.com/office/drawing/2010/main">
        <mc:Choice Requires="a14">
          <p:sp>
            <p:nvSpPr>
              <p:cNvPr id="11" name="Rectangle 10"/>
              <p:cNvSpPr/>
              <p:nvPr/>
            </p:nvSpPr>
            <p:spPr>
              <a:xfrm>
                <a:off x="2514600" y="1342212"/>
                <a:ext cx="4137864"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𝑉𝑟𝑒𝑔</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r>
                                <a:rPr lang="en-US" sz="2000" b="0" i="1" smtClean="0">
                                  <a:latin typeface="Cambria Math" panose="02040503050406030204" pitchFamily="18" charset="0"/>
                                </a:rPr>
                                <m:t>3</m:t>
                              </m:r>
                            </m:e>
                            <m:sub>
                              <m:r>
                                <a:rPr lang="en-US" sz="2000" i="1">
                                  <a:latin typeface="Cambria Math" panose="02040503050406030204" pitchFamily="18" charset="0"/>
                                </a:rPr>
                                <m:t>𝑖</m:t>
                              </m:r>
                            </m:sub>
                          </m:sSub>
                        </m:num>
                        <m:den>
                          <m:r>
                            <a:rPr lang="en-US" sz="2000" i="1" smtClean="0">
                              <a:latin typeface="Cambria Math" panose="02040503050406030204" pitchFamily="18" charset="0"/>
                            </a:rPr>
                            <m:t>𝑃</m:t>
                          </m:r>
                          <m:r>
                            <a:rPr lang="en-US" sz="2000" b="0" i="1" smtClean="0">
                              <a:latin typeface="Cambria Math" panose="02040503050406030204" pitchFamily="18" charset="0"/>
                            </a:rPr>
                            <m:t>𝑇</m:t>
                          </m:r>
                        </m:den>
                      </m:f>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117.5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1.2</m:t>
                              </m:r>
                            </m:e>
                            <m:e>
                              <m:r>
                                <a:rPr lang="en-US" sz="2000" i="1">
                                  <a:latin typeface="Cambria Math" panose="02040503050406030204" pitchFamily="18" charset="0"/>
                                </a:rPr>
                                <m:t>117.</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151.7</m:t>
                              </m:r>
                            </m:e>
                            <m:e>
                              <m:r>
                                <a:rPr lang="en-US" sz="2000" i="1">
                                  <a:latin typeface="Cambria Math" panose="02040503050406030204" pitchFamily="18" charset="0"/>
                                </a:rPr>
                                <m:t>11</m:t>
                              </m:r>
                              <m:r>
                                <a:rPr lang="en-US" sz="2000" b="0" i="1" smtClean="0">
                                  <a:latin typeface="Cambria Math" panose="02040503050406030204" pitchFamily="18" charset="0"/>
                                </a:rPr>
                                <m:t>6.7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87.8</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514600" y="1342212"/>
                <a:ext cx="4137864" cy="912494"/>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60282" y="647700"/>
            <a:ext cx="8983717" cy="707886"/>
          </a:xfrm>
          <a:prstGeom prst="rect">
            <a:avLst/>
          </a:prstGeom>
        </p:spPr>
        <p:txBody>
          <a:bodyPr wrap="square">
            <a:spAutoFit/>
          </a:bodyPr>
          <a:lstStyle/>
          <a:p>
            <a:pPr algn="just"/>
            <a:r>
              <a:rPr lang="en-US" sz="2000" dirty="0">
                <a:solidFill>
                  <a:srgbClr val="000000"/>
                </a:solidFill>
              </a:rPr>
              <a:t>With the regulator in the neutral position, the voltages being input to the compensator circuit for the given conditions are</a:t>
            </a:r>
            <a:endParaRPr lang="en-US" sz="2000" dirty="0">
              <a:solidFill>
                <a:srgbClr val="000000"/>
              </a:solidFill>
              <a:effectLst/>
            </a:endParaRPr>
          </a:p>
        </p:txBody>
      </p:sp>
      <p:sp>
        <p:nvSpPr>
          <p:cNvPr id="5" name="Rectangle 4"/>
          <p:cNvSpPr/>
          <p:nvPr/>
        </p:nvSpPr>
        <p:spPr>
          <a:xfrm>
            <a:off x="152399" y="2217434"/>
            <a:ext cx="8991599" cy="400110"/>
          </a:xfrm>
          <a:prstGeom prst="rect">
            <a:avLst/>
          </a:prstGeom>
        </p:spPr>
        <p:txBody>
          <a:bodyPr wrap="square">
            <a:spAutoFit/>
          </a:bodyPr>
          <a:lstStyle/>
          <a:p>
            <a:r>
              <a:rPr lang="en-US" sz="2000" dirty="0">
                <a:solidFill>
                  <a:srgbClr val="000000"/>
                </a:solidFill>
              </a:rPr>
              <a:t>The compensator currents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2377949" y="2629537"/>
                <a:ext cx="4593052"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𝐼𝑐𝑜𝑚𝑝</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𝑙𝑎𝑏𝑐</m:t>
                              </m:r>
                            </m:e>
                            <m:sub>
                              <m:r>
                                <a:rPr lang="en-US" sz="2000" i="1">
                                  <a:latin typeface="Cambria Math" panose="02040503050406030204" pitchFamily="18" charset="0"/>
                                </a:rPr>
                                <m:t>𝑖</m:t>
                              </m:r>
                            </m:sub>
                          </m:sSub>
                        </m:num>
                        <m:den>
                          <m:r>
                            <a:rPr lang="en-US" sz="2000" b="0" i="1" smtClean="0">
                              <a:latin typeface="Cambria Math" panose="02040503050406030204" pitchFamily="18" charset="0"/>
                            </a:rPr>
                            <m:t>𝐶𝑇</m:t>
                          </m:r>
                        </m:den>
                      </m:f>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1.6460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−63.6</m:t>
                              </m:r>
                            </m:e>
                            <m:e>
                              <m:r>
                                <a:rPr lang="en-US" sz="2000" i="1" smtClean="0">
                                  <a:latin typeface="Cambria Math" panose="02040503050406030204" pitchFamily="18" charset="0"/>
                                </a:rPr>
                                <m:t>2</m:t>
                              </m:r>
                              <m:r>
                                <a:rPr lang="en-US" sz="2000" b="0" i="1" smtClean="0">
                                  <a:latin typeface="Cambria Math" panose="02040503050406030204" pitchFamily="18" charset="0"/>
                                </a:rPr>
                                <m:t>.2727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179.4</m:t>
                              </m:r>
                            </m:e>
                            <m:e>
                              <m:r>
                                <a:rPr lang="en-US" sz="2000" i="1" smtClean="0">
                                  <a:latin typeface="Cambria Math" panose="02040503050406030204" pitchFamily="18" charset="0"/>
                                </a:rPr>
                                <m:t>2</m:t>
                              </m:r>
                              <m:r>
                                <a:rPr lang="en-US" sz="2000" b="0" i="1" smtClean="0">
                                  <a:latin typeface="Cambria Math" panose="02040503050406030204" pitchFamily="18" charset="0"/>
                                </a:rPr>
                                <m:t>.8264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64.9</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377949" y="2629537"/>
                <a:ext cx="4593052" cy="906210"/>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52398" y="3479392"/>
            <a:ext cx="8991599" cy="707886"/>
          </a:xfrm>
          <a:prstGeom prst="rect">
            <a:avLst/>
          </a:prstGeom>
        </p:spPr>
        <p:txBody>
          <a:bodyPr wrap="square">
            <a:spAutoFit/>
          </a:bodyPr>
          <a:lstStyle/>
          <a:p>
            <a:pPr algn="just"/>
            <a:r>
              <a:rPr lang="en-US" sz="2000" dirty="0">
                <a:solidFill>
                  <a:srgbClr val="000000"/>
                </a:solidFill>
              </a:rPr>
              <a:t>With the input voltages and compensator currents, the voltages across the voltage relays in the compensator circuit are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1828800" y="4199450"/>
                <a:ext cx="6482159" cy="820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𝑟𝑒𝑙𝑎𝑦</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𝑟𝑒</m:t>
                              </m:r>
                              <m:r>
                                <a:rPr lang="en-US" sz="2000" b="0" i="1" smtClean="0">
                                  <a:latin typeface="Cambria Math" panose="02040503050406030204" pitchFamily="18" charset="0"/>
                                </a:rPr>
                                <m:t>𝑔</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𝑐𝑜𝑚𝑝</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𝑐𝑜𝑚𝑝</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11</m:t>
                              </m:r>
                              <m:r>
                                <a:rPr lang="en-US" sz="2000" b="0" i="1" smtClean="0">
                                  <a:latin typeface="Cambria Math" panose="02040503050406030204" pitchFamily="18" charset="0"/>
                                </a:rPr>
                                <m:t>3.0</m:t>
                              </m:r>
                              <m:r>
                                <a:rPr lang="en-US" sz="2000" i="1">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
                              <m:r>
                                <a:rPr lang="en-US" sz="2000" i="1">
                                  <a:latin typeface="Cambria Math" panose="02040503050406030204" pitchFamily="18" charset="0"/>
                                </a:rPr>
                                <m:t>11</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∠−15</m:t>
                              </m:r>
                              <m:r>
                                <a:rPr lang="en-US" sz="2000" b="0" i="1" smtClean="0">
                                  <a:latin typeface="Cambria Math" panose="02040503050406030204" pitchFamily="18" charset="0"/>
                                  <a:ea typeface="Cambria Math" panose="02040503050406030204" pitchFamily="18" charset="0"/>
                                </a:rPr>
                                <m:t>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m:t>
                              </m:r>
                            </m:e>
                            <m:e>
                              <m:r>
                                <a:rPr lang="en-US" sz="2000" i="1">
                                  <a:latin typeface="Cambria Math" panose="02040503050406030204" pitchFamily="18" charset="0"/>
                                </a:rPr>
                                <m:t>1</m:t>
                              </m:r>
                              <m:r>
                                <a:rPr lang="en-US" sz="2000" b="0" i="1" smtClean="0">
                                  <a:latin typeface="Cambria Math" panose="02040503050406030204" pitchFamily="18" charset="0"/>
                                </a:rPr>
                                <m:t>09.0</m:t>
                              </m:r>
                              <m:r>
                                <a:rPr lang="en-US" sz="2000" i="1">
                                  <a:latin typeface="Cambria Math" panose="02040503050406030204" pitchFamily="18" charset="0"/>
                                  <a:ea typeface="Cambria Math" panose="02040503050406030204" pitchFamily="18" charset="0"/>
                                </a:rPr>
                                <m:t>∠8</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828800" y="4199450"/>
                <a:ext cx="6482159" cy="820161"/>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398" y="5224787"/>
            <a:ext cx="9044154" cy="400110"/>
          </a:xfrm>
          <a:prstGeom prst="rect">
            <a:avLst/>
          </a:prstGeom>
        </p:spPr>
        <p:txBody>
          <a:bodyPr wrap="square">
            <a:spAutoFit/>
          </a:bodyPr>
          <a:lstStyle/>
          <a:p>
            <a:r>
              <a:rPr lang="en-US" sz="2000" dirty="0">
                <a:solidFill>
                  <a:srgbClr val="000000"/>
                </a:solidFill>
              </a:rPr>
              <a:t>Notice how close these compare to the actual voltages on a 120 V base at node 4.</a:t>
            </a:r>
            <a:endParaRPr lang="en-US" sz="2000" dirty="0">
              <a:solidFill>
                <a:srgbClr val="000000"/>
              </a:solidFill>
              <a:effectLst/>
            </a:endParaRPr>
          </a:p>
        </p:txBody>
      </p:sp>
      <p:sp>
        <p:nvSpPr>
          <p:cNvPr id="12"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95430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18</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42764" y="647700"/>
            <a:ext cx="9177435" cy="1938992"/>
          </a:xfrm>
          <a:prstGeom prst="rect">
            <a:avLst/>
          </a:prstGeom>
        </p:spPr>
        <p:txBody>
          <a:bodyPr wrap="square">
            <a:spAutoFit/>
          </a:bodyPr>
          <a:lstStyle/>
          <a:p>
            <a:r>
              <a:rPr lang="en-US" sz="2000" dirty="0">
                <a:solidFill>
                  <a:srgbClr val="000000"/>
                </a:solidFill>
              </a:rPr>
              <a:t>Assume that the voltage level has been set at 121 V with a bandwidth of 2 V. In the real world, the regulators on each phase will change taps one at a time until the relay on that phase reaches 120 V. In order to model this system, the flowchart of Fig.8 is slightly modified in the forward and backward sweeps.</a:t>
            </a:r>
          </a:p>
          <a:p>
            <a:endParaRPr lang="en-US" sz="2000" dirty="0">
              <a:solidFill>
                <a:srgbClr val="000000"/>
              </a:solidFill>
            </a:endParaRPr>
          </a:p>
          <a:p>
            <a:r>
              <a:rPr lang="en-US" sz="2000" i="1" dirty="0">
                <a:solidFill>
                  <a:srgbClr val="000000"/>
                </a:solidFill>
              </a:rPr>
              <a:t>Forward sweep</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0" name="Rectangle 9"/>
              <p:cNvSpPr/>
              <p:nvPr/>
            </p:nvSpPr>
            <p:spPr>
              <a:xfrm>
                <a:off x="3124200" y="2402026"/>
                <a:ext cx="36156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1</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𝑠</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1</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𝐴𝐵𝐶</m:t>
                              </m:r>
                            </m:sub>
                          </m:sSub>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3124200" y="2402026"/>
                <a:ext cx="361560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24200" y="2819400"/>
                <a:ext cx="38264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3</m:t>
                              </m:r>
                              <m:r>
                                <a:rPr lang="en-US" sz="1800" b="0" i="1" smtClean="0">
                                  <a:latin typeface="Cambria Math" panose="02040503050406030204" pitchFamily="18" charset="0"/>
                                </a:rPr>
                                <m:t>𝑟</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𝑖𝑛</m:t>
                              </m:r>
                            </m:sub>
                          </m:sSub>
                        </m:e>
                      </m:d>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3124200" y="2819400"/>
                <a:ext cx="3826432"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24200" y="3236774"/>
                <a:ext cx="4285276"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𝑎𝑏𝑐</m:t>
                              </m:r>
                            </m:sub>
                          </m:sSub>
                        </m:e>
                      </m:d>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3124200" y="3236774"/>
                <a:ext cx="4285276" cy="411651"/>
              </a:xfrm>
              <a:prstGeom prst="rect">
                <a:avLst/>
              </a:prstGeom>
              <a:blipFill>
                <a:blip r:embed="rId4"/>
                <a:stretch>
                  <a:fillRect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124200" y="3662773"/>
                <a:ext cx="3896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4</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2</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2</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𝑎𝑏𝑐</m:t>
                              </m:r>
                            </m:sub>
                          </m:sSub>
                        </m:e>
                      </m:d>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3124200" y="3662773"/>
                <a:ext cx="3896323" cy="369332"/>
              </a:xfrm>
              <a:prstGeom prst="rect">
                <a:avLst/>
              </a:prstGeom>
              <a:blipFill>
                <a:blip r:embed="rId5"/>
                <a:stretch>
                  <a:fillRect b="-1667"/>
                </a:stretch>
              </a:blipFill>
            </p:spPr>
            <p:txBody>
              <a:bodyPr/>
              <a:lstStyle/>
              <a:p>
                <a:r>
                  <a:rPr lang="en-US">
                    <a:noFill/>
                  </a:rPr>
                  <a:t> </a:t>
                </a:r>
              </a:p>
            </p:txBody>
          </p:sp>
        </mc:Fallback>
      </mc:AlternateContent>
      <p:sp>
        <p:nvSpPr>
          <p:cNvPr id="17" name="TextBox 16"/>
          <p:cNvSpPr txBox="1"/>
          <p:nvPr/>
        </p:nvSpPr>
        <p:spPr>
          <a:xfrm>
            <a:off x="8081275" y="2940066"/>
            <a:ext cx="614271" cy="369332"/>
          </a:xfrm>
          <a:prstGeom prst="rect">
            <a:avLst/>
          </a:prstGeom>
          <a:noFill/>
        </p:spPr>
        <p:txBody>
          <a:bodyPr wrap="none" rtlCol="0">
            <a:spAutoFit/>
          </a:bodyPr>
          <a:lstStyle/>
          <a:p>
            <a:r>
              <a:rPr lang="en-US" sz="1800" dirty="0"/>
              <a:t>(9.a)</a:t>
            </a:r>
          </a:p>
        </p:txBody>
      </p:sp>
      <p:sp>
        <p:nvSpPr>
          <p:cNvPr id="12" name="Rectangle 11"/>
          <p:cNvSpPr/>
          <p:nvPr/>
        </p:nvSpPr>
        <p:spPr>
          <a:xfrm>
            <a:off x="42764" y="4056283"/>
            <a:ext cx="1976951" cy="400110"/>
          </a:xfrm>
          <a:prstGeom prst="rect">
            <a:avLst/>
          </a:prstGeom>
        </p:spPr>
        <p:txBody>
          <a:bodyPr wrap="none">
            <a:spAutoFit/>
          </a:bodyPr>
          <a:lstStyle/>
          <a:p>
            <a:r>
              <a:rPr lang="en-US" sz="2000" i="1" dirty="0">
                <a:solidFill>
                  <a:srgbClr val="000000"/>
                </a:solidFill>
              </a:rPr>
              <a:t>Backward sweep</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8" name="Rectangle 17"/>
              <p:cNvSpPr/>
              <p:nvPr/>
            </p:nvSpPr>
            <p:spPr>
              <a:xfrm>
                <a:off x="3751710" y="4419600"/>
                <a:ext cx="178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𝑜𝑙𝑑</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4</m:t>
                              </m:r>
                            </m:sub>
                          </m:sSub>
                        </m:e>
                      </m:d>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751710" y="4419600"/>
                <a:ext cx="178568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05200" y="4953000"/>
                <a:ext cx="2273379"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𝑖𝑛</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505200" y="4953000"/>
                <a:ext cx="2273379" cy="411651"/>
              </a:xfrm>
              <a:prstGeom prst="rect">
                <a:avLst/>
              </a:prstGeom>
              <a:blipFill>
                <a:blip r:embed="rId7"/>
                <a:stretch>
                  <a:fillRect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96855" y="5528719"/>
                <a:ext cx="20817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𝐴𝐵𝐶</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𝑖𝑛</m:t>
                              </m:r>
                            </m:sub>
                          </m:sSub>
                        </m:e>
                      </m:d>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696855" y="5528719"/>
                <a:ext cx="2081724" cy="369332"/>
              </a:xfrm>
              <a:prstGeom prst="rect">
                <a:avLst/>
              </a:prstGeom>
              <a:blipFill>
                <a:blip r:embed="rId8"/>
                <a:stretch>
                  <a:fillRect b="-1639"/>
                </a:stretch>
              </a:blipFill>
            </p:spPr>
            <p:txBody>
              <a:bodyPr/>
              <a:lstStyle/>
              <a:p>
                <a:r>
                  <a:rPr lang="en-US">
                    <a:noFill/>
                  </a:rPr>
                  <a:t> </a:t>
                </a:r>
              </a:p>
            </p:txBody>
          </p:sp>
        </mc:Fallback>
      </mc:AlternateContent>
      <p:sp>
        <p:nvSpPr>
          <p:cNvPr id="21" name="TextBox 20"/>
          <p:cNvSpPr txBox="1"/>
          <p:nvPr/>
        </p:nvSpPr>
        <p:spPr>
          <a:xfrm>
            <a:off x="8080705" y="5025442"/>
            <a:ext cx="627095" cy="369332"/>
          </a:xfrm>
          <a:prstGeom prst="rect">
            <a:avLst/>
          </a:prstGeom>
          <a:noFill/>
        </p:spPr>
        <p:txBody>
          <a:bodyPr wrap="none" rtlCol="0">
            <a:spAutoFit/>
          </a:bodyPr>
          <a:lstStyle/>
          <a:p>
            <a:r>
              <a:rPr lang="en-US" sz="1800" dirty="0"/>
              <a:t>(9.b)</a:t>
            </a:r>
          </a:p>
        </p:txBody>
      </p:sp>
      <p:sp>
        <p:nvSpPr>
          <p:cNvPr id="1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8026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19</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5583"/>
            <a:ext cx="8991600" cy="1015663"/>
          </a:xfrm>
          <a:prstGeom prst="rect">
            <a:avLst/>
          </a:prstGeom>
        </p:spPr>
        <p:txBody>
          <a:bodyPr wrap="square">
            <a:spAutoFit/>
          </a:bodyPr>
          <a:lstStyle/>
          <a:p>
            <a:pPr algn="just"/>
            <a:r>
              <a:rPr lang="en-US" sz="2000" dirty="0">
                <a:solidFill>
                  <a:srgbClr val="000000"/>
                </a:solidFill>
              </a:rPr>
              <a:t>After the analysis routine has converged, a new routine will compute whether or not tap changes need to be made. The Mathcad routine for computing the new taps is shown in Fig.10.</a:t>
            </a:r>
            <a:endParaRPr lang="en-US" sz="2000" dirty="0">
              <a:solidFill>
                <a:srgbClr val="000000"/>
              </a:solidFill>
              <a:effectLst/>
            </a:endParaRPr>
          </a:p>
        </p:txBody>
      </p:sp>
      <p:sp>
        <p:nvSpPr>
          <p:cNvPr id="16" name="TextBox 15"/>
          <p:cNvSpPr txBox="1"/>
          <p:nvPr/>
        </p:nvSpPr>
        <p:spPr>
          <a:xfrm>
            <a:off x="2133600" y="5413776"/>
            <a:ext cx="5174314" cy="400110"/>
          </a:xfrm>
          <a:prstGeom prst="rect">
            <a:avLst/>
          </a:prstGeom>
          <a:noFill/>
        </p:spPr>
        <p:txBody>
          <a:bodyPr wrap="square" rtlCol="0">
            <a:spAutoFit/>
          </a:bodyPr>
          <a:lstStyle/>
          <a:p>
            <a:pPr algn="ctr"/>
            <a:r>
              <a:rPr lang="en-US" sz="2000" dirty="0"/>
              <a:t>Fig.10 Tap changing routine</a:t>
            </a:r>
          </a:p>
        </p:txBody>
      </p:sp>
      <p:pic>
        <p:nvPicPr>
          <p:cNvPr id="5" name="Picture 4"/>
          <p:cNvPicPr>
            <a:picLocks noChangeAspect="1"/>
          </p:cNvPicPr>
          <p:nvPr/>
        </p:nvPicPr>
        <p:blipFill>
          <a:blip r:embed="rId2"/>
          <a:stretch>
            <a:fillRect/>
          </a:stretch>
        </p:blipFill>
        <p:spPr>
          <a:xfrm>
            <a:off x="3192704" y="1382088"/>
            <a:ext cx="2910992" cy="4031688"/>
          </a:xfrm>
          <a:prstGeom prst="rect">
            <a:avLst/>
          </a:prstGeom>
        </p:spPr>
      </p:pic>
      <p:sp>
        <p:nvSpPr>
          <p:cNvPr id="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66222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1219200"/>
            <a:ext cx="6507893" cy="116955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C8102E"/>
                </a:solidFill>
                <a:effectLst/>
                <a:uLnTx/>
                <a:uFillTx/>
                <a:latin typeface="Univers 67 CondensedBold"/>
                <a:ea typeface="+mn-ea"/>
                <a:cs typeface="+mn-cs"/>
              </a:rPr>
              <a:t>Distribution Feeder Modeling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C8102E"/>
                </a:solidFill>
                <a:effectLst/>
                <a:uLnTx/>
                <a:uFillTx/>
                <a:latin typeface="Univers 67 CondensedBold"/>
                <a:ea typeface="+mn-ea"/>
                <a:cs typeface="+mn-cs"/>
              </a:rPr>
              <a:t>and Analysis</a:t>
            </a:r>
          </a:p>
        </p:txBody>
      </p:sp>
      <p:sp>
        <p:nvSpPr>
          <p:cNvPr id="11" name="Rectangle 10"/>
          <p:cNvSpPr/>
          <p:nvPr/>
        </p:nvSpPr>
        <p:spPr>
          <a:xfrm>
            <a:off x="1577546" y="2743200"/>
            <a:ext cx="5943600" cy="523220"/>
          </a:xfrm>
          <a:prstGeom prst="rect">
            <a:avLst/>
          </a:prstGeom>
        </p:spPr>
        <p:txBody>
          <a:bodyPr wrap="square">
            <a:spAutoFit/>
          </a:bodyPr>
          <a:lstStyle/>
          <a:p>
            <a:pPr lvl="0" algn="ctr"/>
            <a:r>
              <a:rPr lang="en-US" sz="2800" dirty="0">
                <a:solidFill>
                  <a:srgbClr val="C8102E"/>
                </a:solidFill>
                <a:latin typeface="Univers 67 CondensedBold"/>
              </a:rPr>
              <a:t>Part II. Distribution Feeder Analysis</a:t>
            </a: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8862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197063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20</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31531" y="655630"/>
            <a:ext cx="8991600" cy="707886"/>
          </a:xfrm>
          <a:prstGeom prst="rect">
            <a:avLst/>
          </a:prstGeom>
        </p:spPr>
        <p:txBody>
          <a:bodyPr wrap="square">
            <a:spAutoFit/>
          </a:bodyPr>
          <a:lstStyle/>
          <a:p>
            <a:pPr algn="just"/>
            <a:r>
              <a:rPr lang="en-US" sz="2000" dirty="0"/>
              <a:t>The computational sequence for the determination of the final tap settings and convergence of the system is shown in the flowchart of Fig.11.</a:t>
            </a:r>
          </a:p>
        </p:txBody>
      </p:sp>
      <p:sp>
        <p:nvSpPr>
          <p:cNvPr id="16" name="TextBox 15"/>
          <p:cNvSpPr txBox="1"/>
          <p:nvPr/>
        </p:nvSpPr>
        <p:spPr>
          <a:xfrm>
            <a:off x="1828800" y="5618644"/>
            <a:ext cx="5174314" cy="400110"/>
          </a:xfrm>
          <a:prstGeom prst="rect">
            <a:avLst/>
          </a:prstGeom>
          <a:noFill/>
        </p:spPr>
        <p:txBody>
          <a:bodyPr wrap="square" rtlCol="0">
            <a:spAutoFit/>
          </a:bodyPr>
          <a:lstStyle/>
          <a:p>
            <a:pPr algn="ctr"/>
            <a:r>
              <a:rPr lang="en-US" sz="2000" dirty="0"/>
              <a:t>Fig.11 Computational sequence</a:t>
            </a:r>
          </a:p>
        </p:txBody>
      </p:sp>
      <p:pic>
        <p:nvPicPr>
          <p:cNvPr id="3" name="Picture 2"/>
          <p:cNvPicPr>
            <a:picLocks noChangeAspect="1"/>
          </p:cNvPicPr>
          <p:nvPr/>
        </p:nvPicPr>
        <p:blipFill>
          <a:blip r:embed="rId2"/>
          <a:stretch>
            <a:fillRect/>
          </a:stretch>
        </p:blipFill>
        <p:spPr>
          <a:xfrm>
            <a:off x="2750148" y="1363516"/>
            <a:ext cx="3554366" cy="4232328"/>
          </a:xfrm>
          <a:prstGeom prst="rect">
            <a:avLst/>
          </a:prstGeom>
        </p:spPr>
      </p:pic>
      <p:sp>
        <p:nvSpPr>
          <p:cNvPr id="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6606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5" name="Rectangle 4"/>
          <p:cNvSpPr/>
          <p:nvPr/>
        </p:nvSpPr>
        <p:spPr>
          <a:xfrm>
            <a:off x="141890" y="647700"/>
            <a:ext cx="8925910" cy="707886"/>
          </a:xfrm>
          <a:prstGeom prst="rect">
            <a:avLst/>
          </a:prstGeom>
        </p:spPr>
        <p:txBody>
          <a:bodyPr wrap="square">
            <a:spAutoFit/>
          </a:bodyPr>
          <a:lstStyle/>
          <a:p>
            <a:r>
              <a:rPr lang="en-US" sz="2000" dirty="0">
                <a:solidFill>
                  <a:srgbClr val="000000"/>
                </a:solidFill>
              </a:rPr>
              <a:t>The tap changing routine changes individual regulators one step at a time. The final tap settings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733800" y="1219200"/>
                <a:ext cx="1652312" cy="904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r>
                        <m:rPr>
                          <m:sty m:val="p"/>
                        </m:rPr>
                        <a:rPr lang="en-US" sz="2000" b="0" i="0" smtClean="0">
                          <a:latin typeface="Cambria Math" panose="02040503050406030204" pitchFamily="18" charset="0"/>
                        </a:rPr>
                        <m:t>Tap</m:t>
                      </m:r>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9</m:t>
                              </m:r>
                            </m:e>
                            <m:e>
                              <m:r>
                                <a:rPr lang="en-US" sz="2000" i="1" smtClean="0">
                                  <a:latin typeface="Cambria Math" panose="02040503050406030204" pitchFamily="18" charset="0"/>
                                </a:rPr>
                                <m:t>1</m:t>
                              </m:r>
                              <m:r>
                                <a:rPr lang="en-US" sz="2000" b="0" i="1" smtClean="0">
                                  <a:latin typeface="Cambria Math" panose="02040503050406030204" pitchFamily="18" charset="0"/>
                                </a:rPr>
                                <m:t>1</m:t>
                              </m:r>
                            </m:e>
                            <m:e>
                              <m:r>
                                <a:rPr lang="en-US" sz="2000" i="1" smtClean="0">
                                  <a:latin typeface="Cambria Math" panose="02040503050406030204" pitchFamily="18" charset="0"/>
                                </a:rPr>
                                <m:t>1</m:t>
                              </m:r>
                              <m:r>
                                <a:rPr lang="en-US" sz="2000" b="0" i="1" smtClean="0">
                                  <a:latin typeface="Cambria Math" panose="02040503050406030204" pitchFamily="18" charset="0"/>
                                </a:rPr>
                                <m:t>2</m:t>
                              </m:r>
                            </m:e>
                          </m:eqArr>
                        </m:e>
                      </m:d>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733800" y="1219200"/>
                <a:ext cx="1652312" cy="904158"/>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141890" y="2209800"/>
            <a:ext cx="8915400" cy="400110"/>
          </a:xfrm>
          <a:prstGeom prst="rect">
            <a:avLst/>
          </a:prstGeom>
        </p:spPr>
        <p:txBody>
          <a:bodyPr wrap="square">
            <a:spAutoFit/>
          </a:bodyPr>
          <a:lstStyle/>
          <a:p>
            <a:r>
              <a:rPr lang="en-US" sz="2000" dirty="0">
                <a:solidFill>
                  <a:srgbClr val="000000"/>
                </a:solidFill>
              </a:rPr>
              <a:t>The final relay voltages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3482297" y="2700156"/>
                <a:ext cx="2234586"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𝑟𝑒𝑙𝑎𝑦</m:t>
                          </m:r>
                        </m:sub>
                      </m:sSub>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120.3</m:t>
                              </m:r>
                            </m:e>
                            <m:e>
                              <m:r>
                                <a:rPr lang="en-US" sz="2000" i="1" smtClean="0">
                                  <a:latin typeface="Cambria Math" panose="02040503050406030204" pitchFamily="18" charset="0"/>
                                </a:rPr>
                                <m:t>1</m:t>
                              </m:r>
                              <m:r>
                                <a:rPr lang="en-US" sz="2000" b="0" i="1" smtClean="0">
                                  <a:latin typeface="Cambria Math" panose="02040503050406030204" pitchFamily="18" charset="0"/>
                                </a:rPr>
                                <m:t>20.4</m:t>
                              </m:r>
                            </m:e>
                            <m:e>
                              <m:r>
                                <a:rPr lang="en-US" sz="2000" i="1" smtClean="0">
                                  <a:latin typeface="Cambria Math" panose="02040503050406030204" pitchFamily="18" charset="0"/>
                                </a:rPr>
                                <m:t>1</m:t>
                              </m:r>
                              <m:r>
                                <a:rPr lang="en-US" sz="2000" b="0" i="1" smtClean="0">
                                  <a:latin typeface="Cambria Math" panose="02040503050406030204" pitchFamily="18" charset="0"/>
                                </a:rPr>
                                <m:t>20.1</m:t>
                              </m:r>
                            </m:e>
                          </m:eqArr>
                        </m:e>
                      </m:d>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482297" y="2700156"/>
                <a:ext cx="2234586" cy="906210"/>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41890" y="3590696"/>
            <a:ext cx="9002110" cy="400110"/>
          </a:xfrm>
          <a:prstGeom prst="rect">
            <a:avLst/>
          </a:prstGeom>
        </p:spPr>
        <p:txBody>
          <a:bodyPr wrap="square">
            <a:spAutoFit/>
          </a:bodyPr>
          <a:lstStyle/>
          <a:p>
            <a:r>
              <a:rPr lang="en-US" sz="2000" dirty="0">
                <a:solidFill>
                  <a:srgbClr val="000000"/>
                </a:solidFill>
              </a:rPr>
              <a:t>The final voltages on a 120 V base at the load center (node 4)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3431370" y="3990806"/>
                <a:ext cx="2455737"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4</m:t>
                              </m:r>
                            </m:e>
                            <m:sub>
                              <m:r>
                                <a:rPr lang="en-US" sz="2000" i="1">
                                  <a:latin typeface="Cambria Math" panose="02040503050406030204" pitchFamily="18" charset="0"/>
                                </a:rPr>
                                <m:t>120</m:t>
                              </m:r>
                            </m:sub>
                          </m:sSub>
                        </m:sub>
                      </m:sSub>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121.0</m:t>
                              </m:r>
                            </m:e>
                            <m:e>
                              <m:r>
                                <a:rPr lang="en-US" sz="2000" i="1" smtClean="0">
                                  <a:latin typeface="Cambria Math" panose="02040503050406030204" pitchFamily="18" charset="0"/>
                                </a:rPr>
                                <m:t>1</m:t>
                              </m:r>
                              <m:r>
                                <a:rPr lang="en-US" sz="2000" b="0" i="1" smtClean="0">
                                  <a:latin typeface="Cambria Math" panose="02040503050406030204" pitchFamily="18" charset="0"/>
                                </a:rPr>
                                <m:t>19.3</m:t>
                              </m:r>
                            </m:e>
                            <m:e>
                              <m:r>
                                <a:rPr lang="en-US" sz="2000" i="1" smtClean="0">
                                  <a:latin typeface="Cambria Math" panose="02040503050406030204" pitchFamily="18" charset="0"/>
                                </a:rPr>
                                <m:t>1</m:t>
                              </m:r>
                              <m:r>
                                <a:rPr lang="en-US" sz="2000" b="0" i="1" smtClean="0">
                                  <a:latin typeface="Cambria Math" panose="02040503050406030204" pitchFamily="18" charset="0"/>
                                </a:rPr>
                                <m:t>20.7</m:t>
                              </m:r>
                            </m:e>
                          </m:eqArr>
                        </m:e>
                      </m:d>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431370" y="3990806"/>
                <a:ext cx="2455737" cy="90621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174480" y="4858428"/>
            <a:ext cx="8969519" cy="707886"/>
          </a:xfrm>
          <a:prstGeom prst="rect">
            <a:avLst/>
          </a:prstGeom>
        </p:spPr>
        <p:txBody>
          <a:bodyPr wrap="square">
            <a:spAutoFit/>
          </a:bodyPr>
          <a:lstStyle/>
          <a:p>
            <a:r>
              <a:rPr lang="en-US" sz="2000" dirty="0">
                <a:solidFill>
                  <a:srgbClr val="000000"/>
                </a:solidFill>
              </a:rPr>
              <a:t>Unlike the previous example, the compensator relay voltages and the actual load center voltages are very close to each other.</a:t>
            </a:r>
            <a:endParaRPr lang="en-US" sz="2000" dirty="0">
              <a:solidFill>
                <a:srgbClr val="000000"/>
              </a:solidFill>
              <a:effectLst/>
            </a:endParaRPr>
          </a:p>
        </p:txBody>
      </p:sp>
      <p:sp>
        <p:nvSpPr>
          <p:cNvPr id="13"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4591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p:sp>
        <p:nvSpPr>
          <p:cNvPr id="9" name="Rectangle 8"/>
          <p:cNvSpPr/>
          <p:nvPr/>
        </p:nvSpPr>
        <p:spPr>
          <a:xfrm>
            <a:off x="152400" y="124480"/>
            <a:ext cx="2964081" cy="584775"/>
          </a:xfrm>
          <a:prstGeom prst="rect">
            <a:avLst/>
          </a:prstGeom>
        </p:spPr>
        <p:txBody>
          <a:bodyPr wrap="none">
            <a:spAutoFit/>
          </a:bodyPr>
          <a:lstStyle/>
          <a:p>
            <a:r>
              <a:rPr lang="en-US" sz="3200" dirty="0">
                <a:solidFill>
                  <a:srgbClr val="C8102E"/>
                </a:solidFill>
                <a:latin typeface="+mj-lt"/>
                <a:ea typeface="+mj-ea"/>
                <a:cs typeface="+mj-cs"/>
              </a:rPr>
              <a:t>Load Allocation</a:t>
            </a:r>
          </a:p>
        </p:txBody>
      </p:sp>
      <p:sp>
        <p:nvSpPr>
          <p:cNvPr id="2" name="Rectangle 1"/>
          <p:cNvSpPr/>
          <p:nvPr/>
        </p:nvSpPr>
        <p:spPr>
          <a:xfrm>
            <a:off x="152400" y="610136"/>
            <a:ext cx="8839200" cy="5355312"/>
          </a:xfrm>
          <a:prstGeom prst="rect">
            <a:avLst/>
          </a:prstGeom>
        </p:spPr>
        <p:txBody>
          <a:bodyPr wrap="square">
            <a:spAutoFit/>
          </a:bodyPr>
          <a:lstStyle/>
          <a:p>
            <a:pPr marL="342900" indent="-342900" algn="just">
              <a:buFont typeface="Arial" panose="020B0604020202020204" pitchFamily="34" charset="0"/>
              <a:buChar char="•"/>
            </a:pPr>
            <a:r>
              <a:rPr lang="en-US" sz="1800" dirty="0"/>
              <a:t>Many times the input complex power (kW and </a:t>
            </a:r>
            <a:r>
              <a:rPr lang="en-US" sz="1800" dirty="0" err="1"/>
              <a:t>kvar</a:t>
            </a:r>
            <a:r>
              <a:rPr lang="en-US" sz="1800" dirty="0"/>
              <a:t>) to a feeder is known because of the metering at the substation. This information can be for either total three phases or each individual phase. In some cases, the metered data may be the current and power factor in each phase.</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It is desirable to force the computed input complex power to the feeder matching the metered input. This can be accomplished (following a converged iterative solution) by computing the ratio of the metered input to the computed input. The phase loads can now be modified by multiplying the loads by this ratio. Because the losses of the feeder will change when the loads are changed, it is necessary to go through the ladder iterative process to determine a new computed input to the feeder. This new computed input will be closer to the metered input but most likely not within a specified tolerance. Again a ratio can be determined and the value of the loads modified. This process is repeated until the computed input is within a specified tolerance of the metered input.</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Load allocation does not have to be limited to matching metered readings just at the substation. The same process can be performed at any point on the feeder where metered data is available. The only difference is that now only the “downstream” nodes from the metered point will be modified.</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07479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23</a:t>
            </a:fld>
            <a:endParaRPr lang="en-US" dirty="0"/>
          </a:p>
        </p:txBody>
      </p:sp>
      <p:sp>
        <p:nvSpPr>
          <p:cNvPr id="9" name="Rectangle 8"/>
          <p:cNvSpPr/>
          <p:nvPr/>
        </p:nvSpPr>
        <p:spPr>
          <a:xfrm>
            <a:off x="152400" y="124480"/>
            <a:ext cx="7452489" cy="584775"/>
          </a:xfrm>
          <a:prstGeom prst="rect">
            <a:avLst/>
          </a:prstGeom>
        </p:spPr>
        <p:txBody>
          <a:bodyPr wrap="none">
            <a:spAutoFit/>
          </a:bodyPr>
          <a:lstStyle/>
          <a:p>
            <a:r>
              <a:rPr lang="en-US" sz="3200" dirty="0">
                <a:solidFill>
                  <a:srgbClr val="C8102E"/>
                </a:solidFill>
                <a:latin typeface="+mj-lt"/>
                <a:ea typeface="+mj-ea"/>
                <a:cs typeface="+mj-cs"/>
              </a:rPr>
              <a:t>Per-unit Analysis of Power-Flow Studies</a:t>
            </a:r>
          </a:p>
        </p:txBody>
      </p:sp>
      <p:sp>
        <p:nvSpPr>
          <p:cNvPr id="2" name="Rectangle 1"/>
          <p:cNvSpPr/>
          <p:nvPr/>
        </p:nvSpPr>
        <p:spPr>
          <a:xfrm>
            <a:off x="152400" y="647700"/>
            <a:ext cx="8458200" cy="5078313"/>
          </a:xfrm>
          <a:prstGeom prst="rect">
            <a:avLst/>
          </a:prstGeom>
        </p:spPr>
        <p:txBody>
          <a:bodyPr wrap="square">
            <a:spAutoFit/>
          </a:bodyPr>
          <a:lstStyle/>
          <a:p>
            <a:pPr marL="342900" indent="-342900" algn="just">
              <a:buFont typeface="Arial" panose="020B0604020202020204" pitchFamily="34" charset="0"/>
              <a:buChar char="•"/>
            </a:pPr>
            <a:r>
              <a:rPr lang="en-US" sz="1800" dirty="0"/>
              <a:t>The development of the models and examples uses actual values of voltage, current, impedance, and complex power. </a:t>
            </a:r>
          </a:p>
          <a:p>
            <a:pPr marL="342900" indent="-342900" algn="just">
              <a:buFont typeface="Arial" panose="020B0604020202020204" pitchFamily="34" charset="0"/>
              <a:buChar char="•"/>
            </a:pPr>
            <a:r>
              <a:rPr lang="en-US" sz="1800" dirty="0"/>
              <a:t>When per-unit values are used, it is imperative that all values be converted to per unit using a common set of base values. In the usual application of per unit, there will be a base line-to-line voltage and a base line-to-neutral voltage; also, there will be a base line current and a base delta current. For both the voltage and current, there is a square root of three relationship between the two base values. In all of the derivations of the models, and, in particular, those for the three-phase transformers, the square root of three has been used to relate the difference in magnitudes between line-to-line and line-to-neutral voltages and between the line and delta currents. Because of this, when using the per-unit system, there should be only one base voltage and that should be the base line-to-neutral voltage. </a:t>
            </a:r>
          </a:p>
          <a:p>
            <a:pPr marL="342900" indent="-342900" algn="just">
              <a:buFont typeface="Arial" panose="020B0604020202020204" pitchFamily="34" charset="0"/>
              <a:buChar char="•"/>
            </a:pPr>
            <a:r>
              <a:rPr lang="en-US" sz="1800" dirty="0"/>
              <a:t>When this is done, for example, the per-unit positive and negative sequence voltages will be the square root of three times the per-unit positive and negative sequence line-to-neutral voltages. Similarly, the positive and negative sequence per-unit line currents will be the square of three times the positive and negative sequence per-unit delta currents. By using just one base voltage and one base current, the per-unit generalized matrices for all system models can be determined.</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25204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24</a:t>
            </a:fld>
            <a:endParaRPr lang="en-US" dirty="0"/>
          </a:p>
        </p:txBody>
      </p:sp>
      <p:sp>
        <p:nvSpPr>
          <p:cNvPr id="9" name="Rectangle 8"/>
          <p:cNvSpPr/>
          <p:nvPr/>
        </p:nvSpPr>
        <p:spPr>
          <a:xfrm>
            <a:off x="152400" y="124480"/>
            <a:ext cx="6152646" cy="584775"/>
          </a:xfrm>
          <a:prstGeom prst="rect">
            <a:avLst/>
          </a:prstGeom>
        </p:spPr>
        <p:txBody>
          <a:bodyPr wrap="none">
            <a:spAutoFit/>
          </a:bodyPr>
          <a:lstStyle/>
          <a:p>
            <a:r>
              <a:rPr lang="en-US" sz="3200" dirty="0">
                <a:solidFill>
                  <a:srgbClr val="C8102E"/>
                </a:solidFill>
                <a:latin typeface="+mj-lt"/>
                <a:ea typeface="+mj-ea"/>
                <a:cs typeface="+mj-cs"/>
              </a:rPr>
              <a:t>Summary of Power-Flow Studies</a:t>
            </a:r>
          </a:p>
        </p:txBody>
      </p:sp>
      <p:sp>
        <p:nvSpPr>
          <p:cNvPr id="2" name="Rectangle 1"/>
          <p:cNvSpPr/>
          <p:nvPr/>
        </p:nvSpPr>
        <p:spPr>
          <a:xfrm>
            <a:off x="152400" y="1066800"/>
            <a:ext cx="8839200" cy="2862322"/>
          </a:xfrm>
          <a:prstGeom prst="rect">
            <a:avLst/>
          </a:prstGeom>
        </p:spPr>
        <p:txBody>
          <a:bodyPr wrap="square">
            <a:spAutoFit/>
          </a:bodyPr>
          <a:lstStyle/>
          <a:p>
            <a:pPr marL="342900" indent="-342900" algn="just">
              <a:buFont typeface="Arial" panose="020B0604020202020204" pitchFamily="34" charset="0"/>
              <a:buChar char="•"/>
            </a:pPr>
            <a:r>
              <a:rPr lang="en-US" sz="2000" dirty="0"/>
              <a:t>This section has developed a method for performing power-flow studies on a distribution feeder. Models for the various components of the feeder have been developed in previous chapters. </a:t>
            </a:r>
          </a:p>
          <a:p>
            <a:pPr marL="342900" indent="-342900" algn="just">
              <a:buFont typeface="Arial" panose="020B0604020202020204" pitchFamily="34" charset="0"/>
              <a:buChar char="•"/>
            </a:pPr>
            <a:r>
              <a:rPr lang="en-US" sz="2000" dirty="0"/>
              <a:t>The purpose of this section has been to develop and demonstrate the modified ladder iterative technique using the forward and backward sweep matrices for the series elements. </a:t>
            </a:r>
          </a:p>
          <a:p>
            <a:pPr marL="342900" indent="-342900" algn="just">
              <a:buFont typeface="Arial" panose="020B0604020202020204" pitchFamily="34" charset="0"/>
              <a:buChar char="•"/>
            </a:pPr>
            <a:r>
              <a:rPr lang="en-US" sz="2000" dirty="0"/>
              <a:t>It should be obvious that a study of a large feeder with many laterals and </a:t>
            </a:r>
            <a:r>
              <a:rPr lang="en-US" sz="2000" dirty="0" err="1"/>
              <a:t>sublaterals</a:t>
            </a:r>
            <a:r>
              <a:rPr lang="en-US" sz="2000" dirty="0"/>
              <a:t> can not be performed without the aid of a complex computer program.</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65283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25</a:t>
            </a:fld>
            <a:endParaRPr lang="en-US" dirty="0"/>
          </a:p>
        </p:txBody>
      </p:sp>
      <p:sp>
        <p:nvSpPr>
          <p:cNvPr id="9" name="Rectangle 8"/>
          <p:cNvSpPr/>
          <p:nvPr/>
        </p:nvSpPr>
        <p:spPr>
          <a:xfrm>
            <a:off x="152400" y="124480"/>
            <a:ext cx="3943708" cy="584775"/>
          </a:xfrm>
          <a:prstGeom prst="rect">
            <a:avLst/>
          </a:prstGeom>
        </p:spPr>
        <p:txBody>
          <a:bodyPr wrap="none">
            <a:spAutoFit/>
          </a:bodyPr>
          <a:lstStyle/>
          <a:p>
            <a:r>
              <a:rPr lang="en-US" sz="3200" dirty="0">
                <a:solidFill>
                  <a:srgbClr val="C8102E"/>
                </a:solidFill>
                <a:latin typeface="+mj-lt"/>
                <a:ea typeface="+mj-ea"/>
                <a:cs typeface="+mj-cs"/>
              </a:rPr>
              <a:t>Short-Circuit Studies</a:t>
            </a:r>
          </a:p>
        </p:txBody>
      </p:sp>
      <p:sp>
        <p:nvSpPr>
          <p:cNvPr id="3" name="Rectangle 2"/>
          <p:cNvSpPr/>
          <p:nvPr/>
        </p:nvSpPr>
        <p:spPr>
          <a:xfrm>
            <a:off x="304800" y="838200"/>
            <a:ext cx="86868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computation of short-circuit currents for unbalanced faults in a normally balanced three-phase system has traditionally been accomplished by the application of symmetrical components. </a:t>
            </a:r>
          </a:p>
          <a:p>
            <a:pPr marL="342900" indent="-342900" algn="just">
              <a:buFont typeface="Arial" panose="020B0604020202020204" pitchFamily="34" charset="0"/>
              <a:buChar char="•"/>
            </a:pPr>
            <a:r>
              <a:rPr lang="en-US" sz="2000" dirty="0">
                <a:solidFill>
                  <a:srgbClr val="000000"/>
                </a:solidFill>
              </a:rPr>
              <a:t>However, this method is </a:t>
            </a:r>
            <a:r>
              <a:rPr lang="en-US" sz="2000" i="1" dirty="0">
                <a:solidFill>
                  <a:srgbClr val="FF0000"/>
                </a:solidFill>
              </a:rPr>
              <a:t>not well suited </a:t>
            </a:r>
            <a:r>
              <a:rPr lang="en-US" sz="2000" dirty="0">
                <a:solidFill>
                  <a:srgbClr val="000000"/>
                </a:solidFill>
              </a:rPr>
              <a:t>to a distribution feeder that is inherently unbalanced. The unequal mutual coupling between phases leads to mutual coupling between sequence networks. When this happens, there is no advantage in using symmetrical components. Another reason for not using symmetrical components is that the phases between which faults occur is limited. For example, using symmetrical components, line-to-ground faults are limited to phase </a:t>
            </a:r>
            <a:r>
              <a:rPr lang="en-US" sz="2000" i="1" dirty="0">
                <a:solidFill>
                  <a:srgbClr val="000000"/>
                </a:solidFill>
              </a:rPr>
              <a:t>a</a:t>
            </a:r>
            <a:r>
              <a:rPr lang="en-US" sz="2000" dirty="0">
                <a:solidFill>
                  <a:srgbClr val="000000"/>
                </a:solidFill>
              </a:rPr>
              <a:t> to ground. What happens if a single-phase lateral is connected to phase </a:t>
            </a:r>
            <a:r>
              <a:rPr lang="en-US" sz="2000" i="1" dirty="0">
                <a:solidFill>
                  <a:srgbClr val="000000"/>
                </a:solidFill>
              </a:rPr>
              <a:t>b</a:t>
            </a:r>
            <a:r>
              <a:rPr lang="en-US" sz="2000" dirty="0">
                <a:solidFill>
                  <a:srgbClr val="000000"/>
                </a:solidFill>
              </a:rPr>
              <a:t> or </a:t>
            </a:r>
            <a:r>
              <a:rPr lang="en-US" sz="2000" i="1" dirty="0">
                <a:solidFill>
                  <a:srgbClr val="000000"/>
                </a:solidFill>
              </a:rPr>
              <a:t>c</a:t>
            </a:r>
            <a:r>
              <a:rPr lang="en-US" sz="2000" dirty="0">
                <a:solidFill>
                  <a:srgbClr val="000000"/>
                </a:solidFill>
              </a:rPr>
              <a:t> and the short-circuit current is needed? </a:t>
            </a:r>
          </a:p>
          <a:p>
            <a:pPr marL="342900" indent="-342900" algn="just">
              <a:buFont typeface="Arial" panose="020B0604020202020204" pitchFamily="34" charset="0"/>
              <a:buChar char="•"/>
            </a:pPr>
            <a:r>
              <a:rPr lang="en-US" sz="2000" dirty="0">
                <a:solidFill>
                  <a:srgbClr val="000000"/>
                </a:solidFill>
              </a:rPr>
              <a:t>This section develops a method for short-circuit analysis of an unbalanced three-phase distribution feeder using the phase frame.</a:t>
            </a:r>
            <a:endParaRPr lang="en-US" sz="2000" dirty="0">
              <a:solidFill>
                <a:srgbClr val="000000"/>
              </a:solidFill>
              <a:effectLst/>
            </a:endParaRP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8268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26</a:t>
            </a:fld>
            <a:endParaRPr lang="en-US" dirty="0"/>
          </a:p>
        </p:txBody>
      </p:sp>
      <p:sp>
        <p:nvSpPr>
          <p:cNvPr id="9" name="Rectangle 8"/>
          <p:cNvSpPr/>
          <p:nvPr/>
        </p:nvSpPr>
        <p:spPr>
          <a:xfrm>
            <a:off x="152400" y="124480"/>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p:sp>
        <p:nvSpPr>
          <p:cNvPr id="2" name="Rectangle 1"/>
          <p:cNvSpPr/>
          <p:nvPr/>
        </p:nvSpPr>
        <p:spPr>
          <a:xfrm>
            <a:off x="152400" y="647700"/>
            <a:ext cx="8991600" cy="3477875"/>
          </a:xfrm>
          <a:prstGeom prst="rect">
            <a:avLst/>
          </a:prstGeom>
        </p:spPr>
        <p:txBody>
          <a:bodyPr wrap="square">
            <a:spAutoFit/>
          </a:bodyPr>
          <a:lstStyle/>
          <a:p>
            <a:pPr algn="just"/>
            <a:r>
              <a:rPr lang="en-US" sz="2000" dirty="0">
                <a:solidFill>
                  <a:srgbClr val="000000"/>
                </a:solidFill>
              </a:rPr>
              <a:t>Fig.12 shows the unbalanced feeder as modeled for short-circuit calculations.</a:t>
            </a:r>
          </a:p>
          <a:p>
            <a:pPr algn="just"/>
            <a:endParaRPr lang="en-US" sz="2000" dirty="0">
              <a:solidFill>
                <a:srgbClr val="000000"/>
              </a:solidFill>
            </a:endParaRPr>
          </a:p>
          <a:p>
            <a:pPr algn="just"/>
            <a:r>
              <a:rPr lang="en-US" sz="2000" dirty="0">
                <a:solidFill>
                  <a:srgbClr val="000000"/>
                </a:solidFill>
              </a:rPr>
              <a:t>Short circuits can occur at any one of the five points shown in Fig.12. Point 1 is the high-voltage bus of the distribution substation transformer. </a:t>
            </a:r>
            <a:r>
              <a:rPr lang="en-US" sz="2000" i="1" dirty="0">
                <a:solidFill>
                  <a:srgbClr val="FF0000"/>
                </a:solidFill>
              </a:rPr>
              <a:t>The values of the short-circuit currents at point 1 are normally determined from a transmission system short-circuit study. </a:t>
            </a:r>
            <a:r>
              <a:rPr lang="en-US" sz="2000" dirty="0"/>
              <a:t>(This means if point 1 has a fault, it should be analyzed as a part of transmission systems using sequence analysis.) </a:t>
            </a:r>
            <a:r>
              <a:rPr lang="en-US" sz="2000" dirty="0">
                <a:solidFill>
                  <a:srgbClr val="000000"/>
                </a:solidFill>
              </a:rPr>
              <a:t>The results of these studies are supplied in terms of the three-phase and single-phase short-circuit MVAs (Megavolt amperes). Using the short-circuit MVAs, the positive and zero sequence impedances of the equivalent system can be determined. These values are needed for the short-circuit studies at the other four points in Fig.12.</a:t>
            </a:r>
          </a:p>
        </p:txBody>
      </p:sp>
      <p:sp>
        <p:nvSpPr>
          <p:cNvPr id="6" name="TextBox 5"/>
          <p:cNvSpPr txBox="1"/>
          <p:nvPr/>
        </p:nvSpPr>
        <p:spPr>
          <a:xfrm>
            <a:off x="1752600" y="5638800"/>
            <a:ext cx="6172200" cy="400110"/>
          </a:xfrm>
          <a:prstGeom prst="rect">
            <a:avLst/>
          </a:prstGeom>
          <a:noFill/>
        </p:spPr>
        <p:txBody>
          <a:bodyPr wrap="square" rtlCol="0">
            <a:spAutoFit/>
          </a:bodyPr>
          <a:lstStyle/>
          <a:p>
            <a:pPr algn="ctr"/>
            <a:r>
              <a:rPr lang="en-US" sz="2000" dirty="0"/>
              <a:t>Fig.12 Unbalanced feeder short-circuit analysis model</a:t>
            </a:r>
          </a:p>
        </p:txBody>
      </p:sp>
      <p:pic>
        <p:nvPicPr>
          <p:cNvPr id="5" name="Picture 4"/>
          <p:cNvPicPr>
            <a:picLocks noChangeAspect="1"/>
          </p:cNvPicPr>
          <p:nvPr/>
        </p:nvPicPr>
        <p:blipFill>
          <a:blip r:embed="rId2"/>
          <a:stretch>
            <a:fillRect/>
          </a:stretch>
        </p:blipFill>
        <p:spPr>
          <a:xfrm>
            <a:off x="822549" y="4140957"/>
            <a:ext cx="7861745" cy="1523676"/>
          </a:xfrm>
          <a:prstGeom prst="rect">
            <a:avLst/>
          </a:prstGeom>
        </p:spPr>
      </p:pic>
      <p:sp>
        <p:nvSpPr>
          <p:cNvPr id="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94891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27</a:t>
            </a:fld>
            <a:endParaRPr lang="en-US" dirty="0"/>
          </a:p>
        </p:txBody>
      </p:sp>
      <p:sp>
        <p:nvSpPr>
          <p:cNvPr id="9" name="Rectangle 8"/>
          <p:cNvSpPr/>
          <p:nvPr/>
        </p:nvSpPr>
        <p:spPr>
          <a:xfrm>
            <a:off x="152400" y="124480"/>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p:sp>
        <p:nvSpPr>
          <p:cNvPr id="3" name="Rectangle 2"/>
          <p:cNvSpPr/>
          <p:nvPr/>
        </p:nvSpPr>
        <p:spPr>
          <a:xfrm>
            <a:off x="152400" y="658210"/>
            <a:ext cx="8991600" cy="707886"/>
          </a:xfrm>
          <a:prstGeom prst="rect">
            <a:avLst/>
          </a:prstGeom>
        </p:spPr>
        <p:txBody>
          <a:bodyPr wrap="square">
            <a:spAutoFit/>
          </a:bodyPr>
          <a:lstStyle/>
          <a:p>
            <a:pPr algn="just"/>
            <a:r>
              <a:rPr lang="en-US" sz="2000" dirty="0">
                <a:solidFill>
                  <a:srgbClr val="000000"/>
                </a:solidFill>
              </a:rPr>
              <a:t>Given the three-phase short-circuit MVA magnitude and angle, the positive sequence equivalent system impedance in Ohms is determined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3200400" y="1385834"/>
                <a:ext cx="2402389" cy="661143"/>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𝐾𝐿𝐿</m:t>
                            </m:r>
                          </m:e>
                          <m:sup>
                            <m:r>
                              <a:rPr lang="en-US" sz="2000" b="0" i="1"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𝑀𝑉𝐴</m:t>
                                    </m:r>
                                  </m:e>
                                  <m:sub>
                                    <m:r>
                                      <a:rPr lang="en-US" sz="2000" b="0" i="1" smtClean="0">
                                        <a:latin typeface="Cambria Math" panose="02040503050406030204" pitchFamily="18" charset="0"/>
                                      </a:rPr>
                                      <m:t>3−</m:t>
                                    </m:r>
                                    <m:r>
                                      <a:rPr lang="en-US" sz="2000" b="0" i="1" smtClean="0">
                                        <a:latin typeface="Cambria Math" panose="02040503050406030204" pitchFamily="18" charset="0"/>
                                      </a:rPr>
                                      <m:t>𝑝h𝑎𝑠𝑒</m:t>
                                    </m:r>
                                  </m:sub>
                                </m:sSub>
                              </m:e>
                            </m:d>
                          </m:e>
                          <m:sup>
                            <m:r>
                              <a:rPr lang="en-US" sz="2000" b="0" i="1" smtClean="0">
                                <a:latin typeface="Cambria Math" panose="02040503050406030204" pitchFamily="18" charset="0"/>
                              </a:rPr>
                              <m:t>∗</m:t>
                            </m:r>
                          </m:sup>
                        </m:sSup>
                      </m:den>
                    </m:f>
                  </m:oMath>
                </a14:m>
                <a:r>
                  <a:rPr lang="en-US" sz="2000" dirty="0"/>
                  <a:t> </a:t>
                </a:r>
                <a14:m>
                  <m:oMath xmlns:m="http://schemas.openxmlformats.org/officeDocument/2006/math">
                    <m:r>
                      <m:rPr>
                        <m:sty m:val="p"/>
                      </m:rPr>
                      <a:rPr lang="el-GR" sz="2000" i="1" dirty="0"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200400" y="1385834"/>
                <a:ext cx="2402389" cy="661143"/>
              </a:xfrm>
              <a:prstGeom prst="rect">
                <a:avLst/>
              </a:prstGeom>
              <a:blipFill>
                <a:blip r:embed="rId2"/>
                <a:stretch>
                  <a:fillRect/>
                </a:stretch>
              </a:blipFill>
            </p:spPr>
            <p:txBody>
              <a:bodyPr/>
              <a:lstStyle/>
              <a:p>
                <a:r>
                  <a:rPr lang="en-US">
                    <a:noFill/>
                  </a:rPr>
                  <a:t> </a:t>
                </a:r>
              </a:p>
            </p:txBody>
          </p:sp>
        </mc:Fallback>
      </mc:AlternateContent>
      <p:sp>
        <p:nvSpPr>
          <p:cNvPr id="10" name="TextBox 9"/>
          <p:cNvSpPr txBox="1"/>
          <p:nvPr/>
        </p:nvSpPr>
        <p:spPr>
          <a:xfrm>
            <a:off x="8046087" y="1538052"/>
            <a:ext cx="601447" cy="400110"/>
          </a:xfrm>
          <a:prstGeom prst="rect">
            <a:avLst/>
          </a:prstGeom>
          <a:noFill/>
        </p:spPr>
        <p:txBody>
          <a:bodyPr wrap="none" rtlCol="0">
            <a:spAutoFit/>
          </a:bodyPr>
          <a:lstStyle/>
          <a:p>
            <a:r>
              <a:rPr lang="en-US" sz="2000" dirty="0"/>
              <a:t>(10)</a:t>
            </a:r>
          </a:p>
        </p:txBody>
      </p:sp>
      <p:sp>
        <p:nvSpPr>
          <p:cNvPr id="8" name="Rectangle 7"/>
          <p:cNvSpPr/>
          <p:nvPr/>
        </p:nvSpPr>
        <p:spPr>
          <a:xfrm>
            <a:off x="152400" y="2209800"/>
            <a:ext cx="8915400" cy="707886"/>
          </a:xfrm>
          <a:prstGeom prst="rect">
            <a:avLst/>
          </a:prstGeom>
        </p:spPr>
        <p:txBody>
          <a:bodyPr wrap="square">
            <a:spAutoFit/>
          </a:bodyPr>
          <a:lstStyle/>
          <a:p>
            <a:pPr algn="just"/>
            <a:r>
              <a:rPr lang="en-US" sz="2000" dirty="0">
                <a:solidFill>
                  <a:srgbClr val="000000"/>
                </a:solidFill>
              </a:rPr>
              <a:t>Given the single-phase short-circuit MVA magnitude and angle, the zero sequence equivalent system impedance in Ohms is determined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118169" y="2933415"/>
                <a:ext cx="3115853" cy="661143"/>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0</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𝐾𝐿𝐿</m:t>
                            </m:r>
                          </m:e>
                          <m:sup>
                            <m:r>
                              <a:rPr lang="en-US" sz="2000" b="0" i="1"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𝑀𝑉𝐴</m:t>
                                    </m:r>
                                  </m:e>
                                  <m:sub>
                                    <m:r>
                                      <a:rPr lang="en-US" sz="2000" b="0" i="1" smtClean="0">
                                        <a:latin typeface="Cambria Math" panose="02040503050406030204" pitchFamily="18" charset="0"/>
                                      </a:rPr>
                                      <m:t>1−</m:t>
                                    </m:r>
                                    <m:r>
                                      <a:rPr lang="en-US" sz="2000" b="0" i="1" smtClean="0">
                                        <a:latin typeface="Cambria Math" panose="02040503050406030204" pitchFamily="18" charset="0"/>
                                      </a:rPr>
                                      <m:t>𝑝h𝑎𝑠𝑒</m:t>
                                    </m:r>
                                  </m:sub>
                                </m:sSub>
                              </m:e>
                            </m:d>
                          </m:e>
                          <m:sup>
                            <m:r>
                              <a:rPr lang="en-US" sz="2000" b="0" i="1" smtClean="0">
                                <a:latin typeface="Cambria Math" panose="02040503050406030204" pitchFamily="18" charset="0"/>
                              </a:rPr>
                              <m:t>∗</m:t>
                            </m:r>
                          </m:sup>
                        </m:sSup>
                      </m:den>
                    </m:f>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m:t>
                        </m:r>
                      </m:sub>
                    </m:sSub>
                  </m:oMath>
                </a14:m>
                <a:r>
                  <a:rPr lang="en-US" sz="2000" dirty="0"/>
                  <a:t> </a:t>
                </a:r>
                <a14:m>
                  <m:oMath xmlns:m="http://schemas.openxmlformats.org/officeDocument/2006/math">
                    <m:r>
                      <m:rPr>
                        <m:sty m:val="p"/>
                      </m:rPr>
                      <a:rPr lang="el-GR" sz="2000" i="1" dirty="0" smtClean="0">
                        <a:latin typeface="Cambria Math" panose="02040503050406030204" pitchFamily="18" charset="0"/>
                        <a:ea typeface="Cambria Math" panose="02040503050406030204" pitchFamily="18" charset="0"/>
                      </a:rPr>
                      <m:t>Ω</m:t>
                    </m:r>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3118169" y="2933415"/>
                <a:ext cx="3115853" cy="661143"/>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026887" y="3051159"/>
            <a:ext cx="601447" cy="400110"/>
          </a:xfrm>
          <a:prstGeom prst="rect">
            <a:avLst/>
          </a:prstGeom>
          <a:noFill/>
        </p:spPr>
        <p:txBody>
          <a:bodyPr wrap="none" rtlCol="0">
            <a:spAutoFit/>
          </a:bodyPr>
          <a:lstStyle/>
          <a:p>
            <a:r>
              <a:rPr lang="en-US" sz="2000" dirty="0"/>
              <a:t>(11)</a:t>
            </a:r>
          </a:p>
        </p:txBody>
      </p:sp>
      <p:sp>
        <p:nvSpPr>
          <p:cNvPr id="13" name="Rectangle 12"/>
          <p:cNvSpPr/>
          <p:nvPr/>
        </p:nvSpPr>
        <p:spPr>
          <a:xfrm>
            <a:off x="152400" y="3495100"/>
            <a:ext cx="8915400" cy="1631216"/>
          </a:xfrm>
          <a:prstGeom prst="rect">
            <a:avLst/>
          </a:prstGeom>
        </p:spPr>
        <p:txBody>
          <a:bodyPr wrap="square">
            <a:spAutoFit/>
          </a:bodyPr>
          <a:lstStyle/>
          <a:p>
            <a:pPr algn="just"/>
            <a:r>
              <a:rPr lang="en-US" sz="2000" dirty="0">
                <a:solidFill>
                  <a:srgbClr val="000000"/>
                </a:solidFill>
              </a:rPr>
              <a:t>In Equations 10 and 11, </a:t>
            </a:r>
            <a:r>
              <a:rPr lang="en-US" sz="2000" i="1" dirty="0" err="1">
                <a:solidFill>
                  <a:srgbClr val="000000"/>
                </a:solidFill>
              </a:rPr>
              <a:t>kVLL</a:t>
            </a:r>
            <a:r>
              <a:rPr lang="en-US" sz="2000" dirty="0">
                <a:solidFill>
                  <a:srgbClr val="000000"/>
                </a:solidFill>
              </a:rPr>
              <a:t> is the nominal line-to-line voltage in kV of the transmission system.</a:t>
            </a:r>
          </a:p>
          <a:p>
            <a:pPr algn="just"/>
            <a:r>
              <a:rPr lang="en-US" sz="2000" dirty="0">
                <a:solidFill>
                  <a:srgbClr val="000000"/>
                </a:solidFill>
              </a:rPr>
              <a:t>The computed positive and zero sequence impedances need to be converted into the phase impedance matrix using the symmetrical component transformation matrix defined as follows:</a:t>
            </a:r>
          </a:p>
        </p:txBody>
      </p:sp>
      <mc:AlternateContent xmlns:mc="http://schemas.openxmlformats.org/markup-compatibility/2006" xmlns:a14="http://schemas.microsoft.com/office/drawing/2010/main">
        <mc:Choice Requires="a14">
          <p:sp>
            <p:nvSpPr>
              <p:cNvPr id="14" name="Rectangle 13"/>
              <p:cNvSpPr/>
              <p:nvPr/>
            </p:nvSpPr>
            <p:spPr>
              <a:xfrm>
                <a:off x="1255041" y="5021204"/>
                <a:ext cx="2755306"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012</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m:t>
                                    </m:r>
                                  </m:sub>
                                </m:sSub>
                              </m:e>
                              <m:e>
                                <m:r>
                                  <a:rPr lang="en-US" sz="2000" b="0" i="1" smtClean="0">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1</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2</m:t>
                                    </m:r>
                                  </m:sub>
                                </m:sSub>
                              </m:e>
                            </m:mr>
                          </m:m>
                        </m:e>
                      </m:d>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255041" y="5021204"/>
                <a:ext cx="2755306" cy="10705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478819" y="5278071"/>
                <a:ext cx="343311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𝑠</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012</m:t>
                              </m:r>
                            </m:sub>
                          </m:sSub>
                        </m:e>
                      </m:d>
                      <m:sSup>
                        <m:sSupPr>
                          <m:ctrlPr>
                            <a:rPr lang="en-US" sz="2000" i="1" smtClean="0">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𝑠</m:t>
                                  </m:r>
                                </m:sub>
                              </m:sSub>
                            </m:e>
                          </m:d>
                        </m:e>
                        <m:sup>
                          <m:r>
                            <a:rPr lang="en-US" sz="2000" b="0" i="1" smtClean="0">
                              <a:latin typeface="Cambria Math" panose="02040503050406030204" pitchFamily="18" charset="0"/>
                            </a:rPr>
                            <m:t>−1</m:t>
                          </m:r>
                        </m:sup>
                      </m:sSup>
                    </m:oMath>
                  </m:oMathPara>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4478819" y="5278071"/>
                <a:ext cx="3433119" cy="400110"/>
              </a:xfrm>
              <a:prstGeom prst="rect">
                <a:avLst/>
              </a:prstGeom>
              <a:blipFill>
                <a:blip r:embed="rId5"/>
                <a:stretch>
                  <a:fillRect b="-3077"/>
                </a:stretch>
              </a:blipFill>
            </p:spPr>
            <p:txBody>
              <a:bodyPr/>
              <a:lstStyle/>
              <a:p>
                <a:r>
                  <a:rPr lang="en-US">
                    <a:noFill/>
                  </a:rPr>
                  <a:t> </a:t>
                </a:r>
              </a:p>
            </p:txBody>
          </p:sp>
        </mc:Fallback>
      </mc:AlternateContent>
      <p:sp>
        <p:nvSpPr>
          <p:cNvPr id="16" name="TextBox 15"/>
          <p:cNvSpPr txBox="1"/>
          <p:nvPr/>
        </p:nvSpPr>
        <p:spPr>
          <a:xfrm>
            <a:off x="8026887" y="5259853"/>
            <a:ext cx="601447" cy="400110"/>
          </a:xfrm>
          <a:prstGeom prst="rect">
            <a:avLst/>
          </a:prstGeom>
          <a:noFill/>
        </p:spPr>
        <p:txBody>
          <a:bodyPr wrap="none" rtlCol="0">
            <a:spAutoFit/>
          </a:bodyPr>
          <a:lstStyle/>
          <a:p>
            <a:r>
              <a:rPr lang="en-US" sz="2000" dirty="0"/>
              <a:t>(12)</a:t>
            </a:r>
          </a:p>
        </p:txBody>
      </p:sp>
      <p:sp>
        <p:nvSpPr>
          <p:cNvPr id="1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59673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28</a:t>
            </a:fld>
            <a:endParaRPr lang="en-US" sz="1100" dirty="0"/>
          </a:p>
        </p:txBody>
      </p:sp>
      <p:sp>
        <p:nvSpPr>
          <p:cNvPr id="9" name="Rectangle 8"/>
          <p:cNvSpPr/>
          <p:nvPr/>
        </p:nvSpPr>
        <p:spPr>
          <a:xfrm>
            <a:off x="152400" y="124480"/>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p:sp>
        <p:nvSpPr>
          <p:cNvPr id="2" name="Rectangle 1"/>
          <p:cNvSpPr/>
          <p:nvPr/>
        </p:nvSpPr>
        <p:spPr>
          <a:xfrm>
            <a:off x="283779" y="647700"/>
            <a:ext cx="8686800" cy="3139321"/>
          </a:xfrm>
          <a:prstGeom prst="rect">
            <a:avLst/>
          </a:prstGeom>
        </p:spPr>
        <p:txBody>
          <a:bodyPr wrap="square">
            <a:spAutoFit/>
          </a:bodyPr>
          <a:lstStyle/>
          <a:p>
            <a:pPr algn="just"/>
            <a:r>
              <a:rPr lang="en-US" sz="1800" dirty="0"/>
              <a:t>For short circuits at points 2 through 5 (these are in distribution systems), it is going to be necessary to compute the Thevenin equivalent three-phase circuit at the short-circuit point. </a:t>
            </a:r>
            <a:endParaRPr lang="en-US" sz="1800" dirty="0">
              <a:solidFill>
                <a:srgbClr val="000000"/>
              </a:solidFill>
            </a:endParaRPr>
          </a:p>
          <a:p>
            <a:pPr algn="just"/>
            <a:r>
              <a:rPr lang="en-US" sz="1800" i="1" dirty="0">
                <a:solidFill>
                  <a:srgbClr val="FF0000"/>
                </a:solidFill>
              </a:rPr>
              <a:t>The </a:t>
            </a:r>
            <a:r>
              <a:rPr lang="en-US" sz="1800" i="1" u="sng" dirty="0">
                <a:solidFill>
                  <a:srgbClr val="FF0000"/>
                </a:solidFill>
              </a:rPr>
              <a:t>Thevenin equivalent voltages </a:t>
            </a:r>
            <a:r>
              <a:rPr lang="en-US" sz="1800" i="1" dirty="0">
                <a:solidFill>
                  <a:srgbClr val="FF0000"/>
                </a:solidFill>
              </a:rPr>
              <a:t>will be the nominal line-to-ground voltages with the appropriate angles.</a:t>
            </a:r>
            <a:r>
              <a:rPr lang="en-US" sz="1800" dirty="0">
                <a:solidFill>
                  <a:srgbClr val="000000"/>
                </a:solidFill>
              </a:rPr>
              <a:t> For example, the equivalent system line-to-ground voltages are balanced three phase of nominal voltage with the phase </a:t>
            </a:r>
            <a:r>
              <a:rPr lang="en-US" sz="1800" i="1" dirty="0">
                <a:solidFill>
                  <a:srgbClr val="000000"/>
                </a:solidFill>
              </a:rPr>
              <a:t>a</a:t>
            </a:r>
            <a:r>
              <a:rPr lang="en-US" sz="1800" dirty="0">
                <a:solidFill>
                  <a:srgbClr val="000000"/>
                </a:solidFill>
              </a:rPr>
              <a:t> voltage at 0°. (This is to assume the infinite bus balanced L-G voltages). The Thevenin equivalent voltages at points 2 and 3 will be computed by multiplying the system voltages by the generalized transformer matrix [</a:t>
            </a:r>
            <a:r>
              <a:rPr lang="en-US" sz="1800" i="1" dirty="0">
                <a:solidFill>
                  <a:srgbClr val="000000"/>
                </a:solidFill>
              </a:rPr>
              <a:t>A</a:t>
            </a:r>
            <a:r>
              <a:rPr lang="en-US" sz="1800" i="1" baseline="-25000" dirty="0">
                <a:solidFill>
                  <a:srgbClr val="000000"/>
                </a:solidFill>
              </a:rPr>
              <a:t>t</a:t>
            </a:r>
            <a:r>
              <a:rPr lang="en-US" sz="1800" dirty="0">
                <a:solidFill>
                  <a:srgbClr val="000000"/>
                </a:solidFill>
              </a:rPr>
              <a:t>] of the substation transformer (here the transformer internal impendences are rounded into the Thevenin equivalent impedance as shown below). Carrying this further, the </a:t>
            </a:r>
            <a:r>
              <a:rPr lang="en-US" sz="1800" dirty="0" err="1">
                <a:solidFill>
                  <a:srgbClr val="000000"/>
                </a:solidFill>
              </a:rPr>
              <a:t>Thevenin</a:t>
            </a:r>
            <a:r>
              <a:rPr lang="en-US" sz="1800" dirty="0">
                <a:solidFill>
                  <a:srgbClr val="000000"/>
                </a:solidFill>
              </a:rPr>
              <a:t> equivalent voltages at points 4 and 5 will be the voltages at node 3 multiplied by the generalized matrix [</a:t>
            </a:r>
            <a:r>
              <a:rPr lang="en-US" sz="1800" i="1" dirty="0">
                <a:solidFill>
                  <a:srgbClr val="000000"/>
                </a:solidFill>
              </a:rPr>
              <a:t>A</a:t>
            </a:r>
            <a:r>
              <a:rPr lang="en-US" sz="1800" i="1" baseline="-25000" dirty="0">
                <a:solidFill>
                  <a:srgbClr val="000000"/>
                </a:solidFill>
              </a:rPr>
              <a:t>t</a:t>
            </a:r>
            <a:r>
              <a:rPr lang="en-US" sz="1800" dirty="0">
                <a:solidFill>
                  <a:srgbClr val="000000"/>
                </a:solidFill>
              </a:rPr>
              <a:t>] for the in-line transformer.</a:t>
            </a:r>
            <a:endParaRPr lang="en-US" sz="1800" dirty="0">
              <a:solidFill>
                <a:srgbClr val="000000"/>
              </a:solidFill>
              <a:effectLst/>
            </a:endParaRPr>
          </a:p>
        </p:txBody>
      </p:sp>
      <p:sp>
        <p:nvSpPr>
          <p:cNvPr id="5" name="Rectangle 4"/>
          <p:cNvSpPr/>
          <p:nvPr/>
        </p:nvSpPr>
        <p:spPr>
          <a:xfrm>
            <a:off x="283779" y="3873847"/>
            <a:ext cx="8839200" cy="1754326"/>
          </a:xfrm>
          <a:prstGeom prst="rect">
            <a:avLst/>
          </a:prstGeom>
        </p:spPr>
        <p:txBody>
          <a:bodyPr wrap="square">
            <a:spAutoFit/>
          </a:bodyPr>
          <a:lstStyle/>
          <a:p>
            <a:pPr algn="just"/>
            <a:r>
              <a:rPr lang="en-US" sz="1800" i="1" dirty="0">
                <a:solidFill>
                  <a:srgbClr val="FF0000"/>
                </a:solidFill>
              </a:rPr>
              <a:t>The </a:t>
            </a:r>
            <a:r>
              <a:rPr lang="en-US" sz="1800" i="1" u="sng" dirty="0" err="1">
                <a:solidFill>
                  <a:srgbClr val="FF0000"/>
                </a:solidFill>
              </a:rPr>
              <a:t>Thevenin</a:t>
            </a:r>
            <a:r>
              <a:rPr lang="en-US" sz="1800" i="1" u="sng" dirty="0">
                <a:solidFill>
                  <a:srgbClr val="FF0000"/>
                </a:solidFill>
              </a:rPr>
              <a:t> equivalent phase impedance </a:t>
            </a:r>
            <a:r>
              <a:rPr lang="en-US" sz="1800" i="1" dirty="0">
                <a:solidFill>
                  <a:srgbClr val="FF0000"/>
                </a:solidFill>
              </a:rPr>
              <a:t>matrices will be the sum of the phase impedance matrices of each device between the system voltage source and the point of fault.</a:t>
            </a:r>
            <a:r>
              <a:rPr lang="en-US" sz="1800" dirty="0">
                <a:solidFill>
                  <a:srgbClr val="000000"/>
                </a:solidFill>
              </a:rPr>
              <a:t> Step-voltage regulators are assumed to be set in the neutral position so they do not enter into the short-circuit calculations. Anytime that a three-phase transformer is encountered, the total phase impedance matrix on the primary side of the transformer must be referred to the secondary side.</a:t>
            </a:r>
            <a:endParaRPr lang="en-US" sz="1800" dirty="0">
              <a:solidFill>
                <a:srgbClr val="000000"/>
              </a:solidFill>
              <a:effectLst/>
            </a:endParaRPr>
          </a:p>
        </p:txBody>
      </p:sp>
      <p:sp>
        <p:nvSpPr>
          <p:cNvPr id="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24871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29</a:t>
            </a:fld>
            <a:endParaRPr lang="en-US" dirty="0"/>
          </a:p>
        </p:txBody>
      </p:sp>
      <p:sp>
        <p:nvSpPr>
          <p:cNvPr id="9" name="Rectangle 8"/>
          <p:cNvSpPr/>
          <p:nvPr/>
        </p:nvSpPr>
        <p:spPr>
          <a:xfrm>
            <a:off x="148756" y="23751"/>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p:sp>
        <p:nvSpPr>
          <p:cNvPr id="6" name="TextBox 5"/>
          <p:cNvSpPr txBox="1"/>
          <p:nvPr/>
        </p:nvSpPr>
        <p:spPr>
          <a:xfrm>
            <a:off x="2233922" y="4939654"/>
            <a:ext cx="5174314" cy="400110"/>
          </a:xfrm>
          <a:prstGeom prst="rect">
            <a:avLst/>
          </a:prstGeom>
          <a:noFill/>
        </p:spPr>
        <p:txBody>
          <a:bodyPr wrap="square" rtlCol="0">
            <a:spAutoFit/>
          </a:bodyPr>
          <a:lstStyle/>
          <a:p>
            <a:pPr algn="ctr"/>
            <a:r>
              <a:rPr lang="en-US" sz="2000" dirty="0"/>
              <a:t>Fig.13 </a:t>
            </a:r>
            <a:r>
              <a:rPr lang="en-US" sz="2000" dirty="0" err="1"/>
              <a:t>Thevenin</a:t>
            </a:r>
            <a:r>
              <a:rPr lang="en-US" sz="2000" dirty="0"/>
              <a:t> equivalent circuit</a:t>
            </a:r>
          </a:p>
        </p:txBody>
      </p:sp>
      <p:sp>
        <p:nvSpPr>
          <p:cNvPr id="3" name="Rectangle 2"/>
          <p:cNvSpPr/>
          <p:nvPr/>
        </p:nvSpPr>
        <p:spPr>
          <a:xfrm>
            <a:off x="179956" y="533723"/>
            <a:ext cx="8995243" cy="1631216"/>
          </a:xfrm>
          <a:prstGeom prst="rect">
            <a:avLst/>
          </a:prstGeom>
        </p:spPr>
        <p:txBody>
          <a:bodyPr wrap="square">
            <a:spAutoFit/>
          </a:bodyPr>
          <a:lstStyle/>
          <a:p>
            <a:pPr algn="just"/>
            <a:r>
              <a:rPr lang="en-US" sz="2000" dirty="0">
                <a:solidFill>
                  <a:srgbClr val="000000"/>
                </a:solidFill>
              </a:rPr>
              <a:t>Fig.13 illustrates the </a:t>
            </a:r>
            <a:r>
              <a:rPr lang="en-US" sz="2000" dirty="0" err="1">
                <a:solidFill>
                  <a:srgbClr val="000000"/>
                </a:solidFill>
              </a:rPr>
              <a:t>Thevenin</a:t>
            </a:r>
            <a:r>
              <a:rPr lang="en-US" sz="2000" dirty="0">
                <a:solidFill>
                  <a:srgbClr val="000000"/>
                </a:solidFill>
              </a:rPr>
              <a:t> equivalent circuit at the faulted node [3].</a:t>
            </a:r>
          </a:p>
          <a:p>
            <a:pPr algn="just"/>
            <a:r>
              <a:rPr lang="en-US" sz="2000" dirty="0">
                <a:solidFill>
                  <a:srgbClr val="000000"/>
                </a:solidFill>
              </a:rPr>
              <a:t>In Fig.13, the voltage sources </a:t>
            </a:r>
            <a:r>
              <a:rPr lang="en-US" sz="2000" i="1" dirty="0" err="1">
                <a:solidFill>
                  <a:srgbClr val="000000"/>
                </a:solidFill>
              </a:rPr>
              <a:t>E</a:t>
            </a:r>
            <a:r>
              <a:rPr lang="en-US" sz="2000" i="1" baseline="-25000" dirty="0" err="1">
                <a:solidFill>
                  <a:srgbClr val="000000"/>
                </a:solidFill>
              </a:rPr>
              <a:t>a</a:t>
            </a:r>
            <a:r>
              <a:rPr lang="en-US" sz="2000" i="1" dirty="0">
                <a:solidFill>
                  <a:srgbClr val="000000"/>
                </a:solidFill>
              </a:rPr>
              <a:t>, </a:t>
            </a:r>
            <a:r>
              <a:rPr lang="en-US" sz="2000" i="1" dirty="0" err="1">
                <a:solidFill>
                  <a:srgbClr val="000000"/>
                </a:solidFill>
              </a:rPr>
              <a:t>E</a:t>
            </a:r>
            <a:r>
              <a:rPr lang="en-US" sz="2000" i="1" baseline="-25000" dirty="0" err="1">
                <a:solidFill>
                  <a:srgbClr val="000000"/>
                </a:solidFill>
              </a:rPr>
              <a:t>b</a:t>
            </a:r>
            <a:r>
              <a:rPr lang="en-US" sz="2000" dirty="0">
                <a:solidFill>
                  <a:srgbClr val="000000"/>
                </a:solidFill>
              </a:rPr>
              <a:t>, and </a:t>
            </a:r>
            <a:r>
              <a:rPr lang="en-US" sz="2000" i="1" dirty="0" err="1">
                <a:solidFill>
                  <a:srgbClr val="000000"/>
                </a:solidFill>
              </a:rPr>
              <a:t>E</a:t>
            </a:r>
            <a:r>
              <a:rPr lang="en-US" sz="2000" i="1" baseline="-25000" dirty="0" err="1">
                <a:solidFill>
                  <a:srgbClr val="000000"/>
                </a:solidFill>
              </a:rPr>
              <a:t>c</a:t>
            </a:r>
            <a:r>
              <a:rPr lang="en-US" sz="2000" dirty="0">
                <a:solidFill>
                  <a:srgbClr val="000000"/>
                </a:solidFill>
              </a:rPr>
              <a:t> represent the </a:t>
            </a:r>
            <a:r>
              <a:rPr lang="en-US" sz="2000" dirty="0" err="1">
                <a:solidFill>
                  <a:srgbClr val="000000"/>
                </a:solidFill>
              </a:rPr>
              <a:t>Thevenin</a:t>
            </a:r>
            <a:r>
              <a:rPr lang="en-US" sz="2000" dirty="0">
                <a:solidFill>
                  <a:srgbClr val="000000"/>
                </a:solidFill>
              </a:rPr>
              <a:t> equivalent line-to-ground voltages at the faulted node; the matrix [</a:t>
            </a:r>
            <a:r>
              <a:rPr lang="en-US" sz="2000" i="1" dirty="0">
                <a:solidFill>
                  <a:srgbClr val="000000"/>
                </a:solidFill>
              </a:rPr>
              <a:t>ZTOT</a:t>
            </a:r>
            <a:r>
              <a:rPr lang="en-US" sz="2000" dirty="0">
                <a:solidFill>
                  <a:srgbClr val="000000"/>
                </a:solidFill>
              </a:rPr>
              <a:t>] represents the </a:t>
            </a:r>
            <a:r>
              <a:rPr lang="en-US" sz="2000" dirty="0" err="1">
                <a:solidFill>
                  <a:srgbClr val="000000"/>
                </a:solidFill>
              </a:rPr>
              <a:t>Thevenin</a:t>
            </a:r>
            <a:r>
              <a:rPr lang="en-US" sz="2000" dirty="0">
                <a:solidFill>
                  <a:srgbClr val="000000"/>
                </a:solidFill>
              </a:rPr>
              <a:t> equivalent phase impedance matrix at the faulted node; and </a:t>
            </a:r>
            <a:r>
              <a:rPr lang="en-US" sz="2000" i="1" dirty="0" err="1">
                <a:solidFill>
                  <a:srgbClr val="000000"/>
                </a:solidFill>
              </a:rPr>
              <a:t>Z</a:t>
            </a:r>
            <a:r>
              <a:rPr lang="en-US" sz="2000" i="1" baseline="-25000" dirty="0" err="1">
                <a:solidFill>
                  <a:srgbClr val="000000"/>
                </a:solidFill>
              </a:rPr>
              <a:t>f</a:t>
            </a:r>
            <a:r>
              <a:rPr lang="en-US" sz="2000" dirty="0">
                <a:solidFill>
                  <a:srgbClr val="000000"/>
                </a:solidFill>
              </a:rPr>
              <a:t> represents the fault impedance.</a:t>
            </a:r>
          </a:p>
        </p:txBody>
      </p:sp>
      <p:pic>
        <p:nvPicPr>
          <p:cNvPr id="7" name="Picture 6"/>
          <p:cNvPicPr>
            <a:picLocks noChangeAspect="1"/>
          </p:cNvPicPr>
          <p:nvPr/>
        </p:nvPicPr>
        <p:blipFill>
          <a:blip r:embed="rId2"/>
          <a:stretch>
            <a:fillRect/>
          </a:stretch>
        </p:blipFill>
        <p:spPr>
          <a:xfrm>
            <a:off x="1752600" y="1981200"/>
            <a:ext cx="6136959" cy="2958454"/>
          </a:xfrm>
          <a:prstGeom prst="rect">
            <a:avLst/>
          </a:prstGeom>
        </p:spPr>
      </p:pic>
      <p:sp>
        <p:nvSpPr>
          <p:cNvPr id="10" name="Rectangle 9"/>
          <p:cNvSpPr/>
          <p:nvPr/>
        </p:nvSpPr>
        <p:spPr>
          <a:xfrm>
            <a:off x="219877" y="5435897"/>
            <a:ext cx="8915400" cy="461665"/>
          </a:xfrm>
          <a:prstGeom prst="rect">
            <a:avLst/>
          </a:prstGeom>
        </p:spPr>
        <p:txBody>
          <a:bodyPr wrap="square">
            <a:spAutoFit/>
          </a:bodyPr>
          <a:lstStyle/>
          <a:p>
            <a:r>
              <a:rPr lang="en-US" sz="1200" dirty="0">
                <a:solidFill>
                  <a:srgbClr val="000000"/>
                </a:solidFill>
              </a:rPr>
              <a:t>[3] </a:t>
            </a:r>
            <a:r>
              <a:rPr lang="en-US" sz="1200" dirty="0" err="1"/>
              <a:t>Kersting</a:t>
            </a:r>
            <a:r>
              <a:rPr lang="en-US" sz="1200" dirty="0"/>
              <a:t>, W.H. and Phillips, W.H., Distribution system short-circuit analysis, </a:t>
            </a:r>
            <a:r>
              <a:rPr lang="en-US" sz="1200" i="1" dirty="0"/>
              <a:t>25th Intersociety Energy Conversion Engineering Conference</a:t>
            </a:r>
            <a:r>
              <a:rPr lang="en-US" sz="1200" dirty="0"/>
              <a:t>, Reno, NV, August 12–17, 1990</a:t>
            </a:r>
          </a:p>
        </p:txBody>
      </p:sp>
      <p:sp>
        <p:nvSpPr>
          <p:cNvPr id="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54678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64390" cy="584775"/>
          </a:xfrm>
          <a:prstGeom prst="rect">
            <a:avLst/>
          </a:prstGeom>
        </p:spPr>
        <p:txBody>
          <a:bodyPr wrap="none">
            <a:spAutoFit/>
          </a:bodyPr>
          <a:lstStyle/>
          <a:p>
            <a:r>
              <a:rPr lang="en-US" sz="3200" dirty="0">
                <a:solidFill>
                  <a:srgbClr val="C8102E"/>
                </a:solidFill>
                <a:latin typeface="+mj-lt"/>
                <a:ea typeface="+mj-ea"/>
                <a:cs typeface="+mj-cs"/>
              </a:rPr>
              <a:t>Distribution Feeder Analysis</a:t>
            </a:r>
          </a:p>
        </p:txBody>
      </p:sp>
      <p:sp>
        <p:nvSpPr>
          <p:cNvPr id="2" name="Rectangle 1"/>
          <p:cNvSpPr/>
          <p:nvPr/>
        </p:nvSpPr>
        <p:spPr>
          <a:xfrm>
            <a:off x="152400" y="1066800"/>
            <a:ext cx="8972610" cy="2554545"/>
          </a:xfrm>
          <a:prstGeom prst="rect">
            <a:avLst/>
          </a:prstGeom>
        </p:spPr>
        <p:txBody>
          <a:bodyPr wrap="square">
            <a:spAutoFit/>
          </a:bodyPr>
          <a:lstStyle/>
          <a:p>
            <a:pPr marL="342900" indent="-342900" algn="just">
              <a:buFont typeface="Arial" panose="020B0604020202020204" pitchFamily="34" charset="0"/>
              <a:buChar char="•"/>
            </a:pPr>
            <a:r>
              <a:rPr lang="en-US" sz="2000" dirty="0"/>
              <a:t>The analysis of a distribution feeder will typically consist of a study of the feeder under normal steady-state operating conditions (</a:t>
            </a:r>
            <a:r>
              <a:rPr lang="en-US" sz="2000" dirty="0">
                <a:solidFill>
                  <a:srgbClr val="FF0000"/>
                </a:solidFill>
              </a:rPr>
              <a:t>power-flow analysis</a:t>
            </a:r>
            <a:r>
              <a:rPr lang="en-US" sz="2000" dirty="0"/>
              <a:t>) and a study of the feeder under short-circuit conditions (</a:t>
            </a:r>
            <a:r>
              <a:rPr lang="en-US" sz="2000" dirty="0">
                <a:solidFill>
                  <a:srgbClr val="FF0000"/>
                </a:solidFill>
              </a:rPr>
              <a:t>short-circuit analysis</a:t>
            </a:r>
            <a:r>
              <a:rPr lang="en-US" sz="2000" dirty="0"/>
              <a:t>). </a:t>
            </a:r>
          </a:p>
          <a:p>
            <a:pPr marL="342900" indent="-342900" algn="just">
              <a:buFont typeface="Arial" panose="020B0604020202020204" pitchFamily="34" charset="0"/>
              <a:buChar char="•"/>
            </a:pPr>
            <a:r>
              <a:rPr lang="en-US" sz="2000" dirty="0"/>
              <a:t>Both analyses are performed in phase frame.</a:t>
            </a:r>
          </a:p>
          <a:p>
            <a:pPr marL="342900" indent="-342900" algn="just">
              <a:buFont typeface="Arial" panose="020B0604020202020204" pitchFamily="34" charset="0"/>
              <a:buChar char="•"/>
            </a:pPr>
            <a:r>
              <a:rPr lang="en-US" sz="2000" dirty="0"/>
              <a:t>Models of all of the components of a distribution feeder have been developed in previous chapters. These models will be applied for the analysis under steady-state and short-circuit conditions.</a:t>
            </a:r>
          </a:p>
          <a:p>
            <a:pPr algn="just"/>
            <a:endParaRPr lang="en-US" sz="2000" dirty="0"/>
          </a:p>
        </p:txBody>
      </p:sp>
      <p:sp>
        <p:nvSpPr>
          <p:cNvPr id="4" name="Slide Number Placeholder 3"/>
          <p:cNvSpPr>
            <a:spLocks noGrp="1"/>
          </p:cNvSpPr>
          <p:nvPr>
            <p:ph type="sldNum" sz="quarter" idx="12"/>
          </p:nvPr>
        </p:nvSpPr>
        <p:spPr/>
        <p:txBody>
          <a:bodyPr/>
          <a:lstStyle/>
          <a:p>
            <a:fld id="{5B7A2384-8C5D-49F6-8259-B9A64ECD4852}" type="slidenum">
              <a:rPr lang="en-US" smtClean="0"/>
              <a:t>3</a:t>
            </a:fld>
            <a:endParaRPr lang="en-US" dirty="0"/>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81409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30</a:t>
            </a:fld>
            <a:endParaRPr lang="en-US" sz="1100" dirty="0"/>
          </a:p>
        </p:txBody>
      </p:sp>
      <p:sp>
        <p:nvSpPr>
          <p:cNvPr id="9" name="Rectangle 8"/>
          <p:cNvSpPr/>
          <p:nvPr/>
        </p:nvSpPr>
        <p:spPr>
          <a:xfrm>
            <a:off x="152400" y="124480"/>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p:sp>
        <p:nvSpPr>
          <p:cNvPr id="3" name="Rectangle 2"/>
          <p:cNvSpPr/>
          <p:nvPr/>
        </p:nvSpPr>
        <p:spPr>
          <a:xfrm>
            <a:off x="152400" y="590225"/>
            <a:ext cx="8995243" cy="369332"/>
          </a:xfrm>
          <a:prstGeom prst="rect">
            <a:avLst/>
          </a:prstGeom>
        </p:spPr>
        <p:txBody>
          <a:bodyPr wrap="square">
            <a:spAutoFit/>
          </a:bodyPr>
          <a:lstStyle/>
          <a:p>
            <a:r>
              <a:rPr lang="en-US" sz="1800" dirty="0"/>
              <a:t>KVL in matrix form can be applied to the circuit of Fig.13:</a:t>
            </a:r>
          </a:p>
        </p:txBody>
      </p:sp>
      <mc:AlternateContent xmlns:mc="http://schemas.openxmlformats.org/markup-compatibility/2006" xmlns:a14="http://schemas.microsoft.com/office/drawing/2010/main">
        <mc:Choice Requires="a14">
          <p:sp>
            <p:nvSpPr>
              <p:cNvPr id="8" name="Rectangle 7"/>
              <p:cNvSpPr/>
              <p:nvPr/>
            </p:nvSpPr>
            <p:spPr>
              <a:xfrm>
                <a:off x="381000" y="946888"/>
                <a:ext cx="7277377" cy="98007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𝑎𝑐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𝑏𝑎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𝑏𝑏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𝑏𝑐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𝑐𝑎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𝑐𝑏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𝑐𝑐</m:t>
                                  </m:r>
                                </m:sub>
                              </m:sSub>
                            </m:e>
                          </m:mr>
                        </m:m>
                      </m:e>
                    </m:d>
                    <m:r>
                      <m:rPr>
                        <m:nor/>
                      </m:rPr>
                      <a:rPr lang="en-US" sz="1800" dirty="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m:t>
                                </m:r>
                                <m:r>
                                  <a:rPr lang="en-US" sz="1800" b="0" i="1" smtClean="0">
                                    <a:latin typeface="Cambria Math" panose="02040503050406030204" pitchFamily="18" charset="0"/>
                                  </a:rPr>
                                  <m:t>𝑓</m:t>
                                </m:r>
                              </m:e>
                              <m:sub>
                                <m:r>
                                  <a:rPr lang="en-US" sz="1800" b="0" i="1" smtClean="0">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𝑐</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𝑓</m:t>
                                  </m:r>
                                </m:sub>
                              </m:sSub>
                            </m:e>
                            <m:e>
                              <m:r>
                                <a:rPr lang="en-US" sz="1800" b="0" i="1" smtClean="0">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𝑓</m:t>
                                  </m:r>
                                </m:sub>
                              </m:sSub>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0</m:t>
                              </m:r>
                            </m:e>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𝑓</m:t>
                                  </m:r>
                                </m:sub>
                              </m:sSub>
                            </m:e>
                          </m:mr>
                        </m:m>
                      </m:e>
                    </m:d>
                    <m:r>
                      <m:rPr>
                        <m:nor/>
                      </m:rPr>
                      <a:rPr lang="en-US" sz="1800" dirty="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𝑐</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𝑥</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m:t>
                                </m:r>
                                <m:r>
                                  <a:rPr lang="en-US" sz="1800" i="1">
                                    <a:latin typeface="Cambria Math" panose="02040503050406030204" pitchFamily="18" charset="0"/>
                                  </a:rPr>
                                  <m:t>𝑥</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m:t>
                                </m:r>
                                <m:r>
                                  <a:rPr lang="en-US" sz="1800" i="1">
                                    <a:latin typeface="Cambria Math" panose="02040503050406030204" pitchFamily="18" charset="0"/>
                                  </a:rPr>
                                  <m:t>𝑥</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m:t>
                                </m:r>
                                <m:r>
                                  <a:rPr lang="en-US" sz="1800" b="0" i="1" smtClean="0">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𝑥𝑔</m:t>
                                </m:r>
                              </m:sub>
                            </m:sSub>
                          </m:e>
                        </m:eqArr>
                      </m:e>
                    </m:d>
                  </m:oMath>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381000" y="946888"/>
                <a:ext cx="7277377" cy="980076"/>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92884" y="1191301"/>
            <a:ext cx="569387" cy="369332"/>
          </a:xfrm>
          <a:prstGeom prst="rect">
            <a:avLst/>
          </a:prstGeom>
          <a:noFill/>
        </p:spPr>
        <p:txBody>
          <a:bodyPr wrap="none" rtlCol="0">
            <a:spAutoFit/>
          </a:bodyPr>
          <a:lstStyle/>
          <a:p>
            <a:r>
              <a:rPr lang="en-US" sz="1800" dirty="0"/>
              <a:t>(13)</a:t>
            </a:r>
          </a:p>
        </p:txBody>
      </p:sp>
      <p:sp>
        <p:nvSpPr>
          <p:cNvPr id="2" name="Rectangle 1"/>
          <p:cNvSpPr/>
          <p:nvPr/>
        </p:nvSpPr>
        <p:spPr>
          <a:xfrm>
            <a:off x="162186" y="1954261"/>
            <a:ext cx="8915400" cy="400110"/>
          </a:xfrm>
          <a:prstGeom prst="rect">
            <a:avLst/>
          </a:prstGeom>
        </p:spPr>
        <p:txBody>
          <a:bodyPr wrap="square">
            <a:spAutoFit/>
          </a:bodyPr>
          <a:lstStyle/>
          <a:p>
            <a:r>
              <a:rPr lang="en-US" sz="2000" dirty="0">
                <a:solidFill>
                  <a:srgbClr val="000000"/>
                </a:solidFill>
              </a:rPr>
              <a:t>Equation (13) can be written in compressed form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1447800" y="2299802"/>
                <a:ext cx="6636560" cy="447174"/>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𝑍𝑇𝑂𝑇</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𝑍𝐹</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𝑏𝑐</m:t>
                            </m:r>
                            <m:r>
                              <a:rPr lang="en-US" sz="2000" i="1">
                                <a:latin typeface="Cambria Math" panose="02040503050406030204" pitchFamily="18" charset="0"/>
                              </a:rPr>
                              <m:t>𝑥</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𝑥𝑔</m:t>
                            </m:r>
                          </m:sub>
                        </m:sSub>
                      </m:e>
                    </m:d>
                  </m:oMath>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1447800" y="2299802"/>
                <a:ext cx="6636560" cy="447174"/>
              </a:xfrm>
              <a:prstGeom prst="rect">
                <a:avLst/>
              </a:prstGeom>
              <a:blipFill>
                <a:blip r:embed="rId4"/>
                <a:stretch>
                  <a:fillRect b="-6757"/>
                </a:stretch>
              </a:blipFill>
            </p:spPr>
            <p:txBody>
              <a:bodyPr/>
              <a:lstStyle/>
              <a:p>
                <a:r>
                  <a:rPr lang="en-US">
                    <a:noFill/>
                  </a:rPr>
                  <a:t> </a:t>
                </a:r>
              </a:p>
            </p:txBody>
          </p:sp>
        </mc:Fallback>
      </mc:AlternateContent>
      <p:sp>
        <p:nvSpPr>
          <p:cNvPr id="13" name="TextBox 12"/>
          <p:cNvSpPr txBox="1"/>
          <p:nvPr/>
        </p:nvSpPr>
        <p:spPr>
          <a:xfrm>
            <a:off x="8392883" y="2316349"/>
            <a:ext cx="569387" cy="369332"/>
          </a:xfrm>
          <a:prstGeom prst="rect">
            <a:avLst/>
          </a:prstGeom>
          <a:noFill/>
        </p:spPr>
        <p:txBody>
          <a:bodyPr wrap="none" rtlCol="0">
            <a:spAutoFit/>
          </a:bodyPr>
          <a:lstStyle/>
          <a:p>
            <a:r>
              <a:rPr lang="en-US" sz="1800" dirty="0"/>
              <a:t>(14)</a:t>
            </a:r>
          </a:p>
        </p:txBody>
      </p:sp>
      <p:sp>
        <p:nvSpPr>
          <p:cNvPr id="5" name="Rectangle 4"/>
          <p:cNvSpPr/>
          <p:nvPr/>
        </p:nvSpPr>
        <p:spPr>
          <a:xfrm>
            <a:off x="162186" y="2774113"/>
            <a:ext cx="8915400" cy="400110"/>
          </a:xfrm>
          <a:prstGeom prst="rect">
            <a:avLst/>
          </a:prstGeom>
        </p:spPr>
        <p:txBody>
          <a:bodyPr wrap="square">
            <a:spAutoFit/>
          </a:bodyPr>
          <a:lstStyle/>
          <a:p>
            <a:r>
              <a:rPr lang="en-US" sz="2000" dirty="0">
                <a:solidFill>
                  <a:srgbClr val="000000"/>
                </a:solidFill>
              </a:rPr>
              <a:t>Combine terms in Equation (14):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2406139" y="3137586"/>
                <a:ext cx="4719882" cy="447174"/>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oMath>
                </a14:m>
                <a:r>
                  <a:rPr lang="en-US" sz="2000" dirty="0"/>
                  <a:t> </a:t>
                </a:r>
                <a14:m>
                  <m:oMath xmlns:m="http://schemas.openxmlformats.org/officeDocument/2006/math">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𝑍𝐸𝑄</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𝑏𝑐</m:t>
                            </m:r>
                            <m:r>
                              <a:rPr lang="en-US" sz="2000" i="1">
                                <a:latin typeface="Cambria Math" panose="02040503050406030204" pitchFamily="18" charset="0"/>
                              </a:rPr>
                              <m:t>𝑥</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𝑥𝑔</m:t>
                            </m:r>
                          </m:sub>
                        </m:sSub>
                      </m:e>
                    </m:d>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406139" y="3137586"/>
                <a:ext cx="4719882" cy="447174"/>
              </a:xfrm>
              <a:prstGeom prst="rect">
                <a:avLst/>
              </a:prstGeom>
              <a:blipFill>
                <a:blip r:embed="rId5"/>
                <a:stretch>
                  <a:fillRect b="-8219"/>
                </a:stretch>
              </a:blipFill>
            </p:spPr>
            <p:txBody>
              <a:bodyPr/>
              <a:lstStyle/>
              <a:p>
                <a:r>
                  <a:rPr lang="en-US">
                    <a:noFill/>
                  </a:rPr>
                  <a:t> </a:t>
                </a:r>
              </a:p>
            </p:txBody>
          </p:sp>
        </mc:Fallback>
      </mc:AlternateContent>
      <p:sp>
        <p:nvSpPr>
          <p:cNvPr id="15" name="TextBox 14"/>
          <p:cNvSpPr txBox="1"/>
          <p:nvPr/>
        </p:nvSpPr>
        <p:spPr>
          <a:xfrm>
            <a:off x="8392882" y="3084599"/>
            <a:ext cx="569387" cy="369332"/>
          </a:xfrm>
          <a:prstGeom prst="rect">
            <a:avLst/>
          </a:prstGeom>
          <a:noFill/>
        </p:spPr>
        <p:txBody>
          <a:bodyPr wrap="none" rtlCol="0">
            <a:spAutoFit/>
          </a:bodyPr>
          <a:lstStyle/>
          <a:p>
            <a:r>
              <a:rPr lang="en-US" sz="1800" dirty="0"/>
              <a:t>(15)</a:t>
            </a:r>
          </a:p>
        </p:txBody>
      </p:sp>
      <p:sp>
        <p:nvSpPr>
          <p:cNvPr id="16" name="Rectangle 15"/>
          <p:cNvSpPr/>
          <p:nvPr/>
        </p:nvSpPr>
        <p:spPr>
          <a:xfrm>
            <a:off x="228600" y="3538687"/>
            <a:ext cx="811441" cy="400110"/>
          </a:xfrm>
          <a:prstGeom prst="rect">
            <a:avLst/>
          </a:prstGeom>
        </p:spPr>
        <p:txBody>
          <a:bodyPr wrap="none">
            <a:spAutoFit/>
          </a:bodyPr>
          <a:lstStyle/>
          <a:p>
            <a:r>
              <a:rPr lang="en-US" sz="2000" dirty="0">
                <a:solidFill>
                  <a:srgbClr val="000000"/>
                </a:solidFill>
              </a:rPr>
              <a:t>where</a:t>
            </a:r>
            <a:endParaRPr lang="en-US" sz="2000" dirty="0"/>
          </a:p>
        </p:txBody>
      </p:sp>
      <mc:AlternateContent xmlns:mc="http://schemas.openxmlformats.org/markup-compatibility/2006" xmlns:a14="http://schemas.microsoft.com/office/drawing/2010/main">
        <mc:Choice Requires="a14">
          <p:sp>
            <p:nvSpPr>
              <p:cNvPr id="17" name="Rectangle 16"/>
              <p:cNvSpPr/>
              <p:nvPr/>
            </p:nvSpPr>
            <p:spPr>
              <a:xfrm>
                <a:off x="3352800" y="5217857"/>
                <a:ext cx="18519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𝑌</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𝑍𝐸𝑄</m:t>
                              </m:r>
                            </m:e>
                          </m:d>
                        </m:e>
                        <m:sup>
                          <m:r>
                            <a:rPr lang="en-US" sz="2000" i="1">
                              <a:latin typeface="Cambria Math" panose="02040503050406030204" pitchFamily="18" charset="0"/>
                            </a:rPr>
                            <m:t>−1</m:t>
                          </m:r>
                        </m:sup>
                      </m:sSup>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3352800" y="5217857"/>
                <a:ext cx="1851982" cy="400110"/>
              </a:xfrm>
              <a:prstGeom prst="rect">
                <a:avLst/>
              </a:prstGeom>
              <a:blipFill>
                <a:blip r:embed="rId6"/>
                <a:stretch>
                  <a:fillRect b="-9091"/>
                </a:stretch>
              </a:blipFill>
            </p:spPr>
            <p:txBody>
              <a:bodyPr/>
              <a:lstStyle/>
              <a:p>
                <a:r>
                  <a:rPr lang="en-US">
                    <a:noFill/>
                  </a:rPr>
                  <a:t> </a:t>
                </a:r>
              </a:p>
            </p:txBody>
          </p:sp>
        </mc:Fallback>
      </mc:AlternateContent>
      <p:sp>
        <p:nvSpPr>
          <p:cNvPr id="18" name="Rectangle 17"/>
          <p:cNvSpPr/>
          <p:nvPr/>
        </p:nvSpPr>
        <p:spPr>
          <a:xfrm>
            <a:off x="238834" y="4276628"/>
            <a:ext cx="8915400" cy="400110"/>
          </a:xfrm>
          <a:prstGeom prst="rect">
            <a:avLst/>
          </a:prstGeom>
        </p:spPr>
        <p:txBody>
          <a:bodyPr wrap="square">
            <a:spAutoFit/>
          </a:bodyPr>
          <a:lstStyle/>
          <a:p>
            <a:r>
              <a:rPr lang="en-US" sz="2000" dirty="0"/>
              <a:t>Solve Equation (15) for the fault currents:</a:t>
            </a:r>
          </a:p>
        </p:txBody>
      </p:sp>
      <p:sp>
        <p:nvSpPr>
          <p:cNvPr id="20" name="TextBox 19"/>
          <p:cNvSpPr txBox="1"/>
          <p:nvPr/>
        </p:nvSpPr>
        <p:spPr>
          <a:xfrm>
            <a:off x="8386282" y="3818864"/>
            <a:ext cx="569387" cy="369332"/>
          </a:xfrm>
          <a:prstGeom prst="rect">
            <a:avLst/>
          </a:prstGeom>
          <a:noFill/>
        </p:spPr>
        <p:txBody>
          <a:bodyPr wrap="none" rtlCol="0">
            <a:spAutoFit/>
          </a:bodyPr>
          <a:lstStyle/>
          <a:p>
            <a:r>
              <a:rPr lang="en-US" sz="1800" dirty="0"/>
              <a:t>(16)</a:t>
            </a:r>
          </a:p>
        </p:txBody>
      </p:sp>
      <p:sp>
        <p:nvSpPr>
          <p:cNvPr id="21" name="Rectangle 20"/>
          <p:cNvSpPr/>
          <p:nvPr/>
        </p:nvSpPr>
        <p:spPr>
          <a:xfrm>
            <a:off x="238834" y="5017802"/>
            <a:ext cx="811441" cy="400110"/>
          </a:xfrm>
          <a:prstGeom prst="rect">
            <a:avLst/>
          </a:prstGeom>
        </p:spPr>
        <p:txBody>
          <a:bodyPr wrap="none">
            <a:spAutoFit/>
          </a:bodyPr>
          <a:lstStyle/>
          <a:p>
            <a:r>
              <a:rPr lang="en-US" sz="2000" dirty="0">
                <a:solidFill>
                  <a:srgbClr val="000000"/>
                </a:solidFill>
              </a:rPr>
              <a:t>where</a:t>
            </a:r>
            <a:endParaRPr lang="en-US" sz="2000" dirty="0"/>
          </a:p>
        </p:txBody>
      </p:sp>
      <p:sp>
        <p:nvSpPr>
          <p:cNvPr id="22" name="TextBox 21"/>
          <p:cNvSpPr txBox="1"/>
          <p:nvPr/>
        </p:nvSpPr>
        <p:spPr>
          <a:xfrm>
            <a:off x="8386282" y="5217857"/>
            <a:ext cx="569387" cy="369332"/>
          </a:xfrm>
          <a:prstGeom prst="rect">
            <a:avLst/>
          </a:prstGeom>
          <a:noFill/>
        </p:spPr>
        <p:txBody>
          <a:bodyPr wrap="none" rtlCol="0">
            <a:spAutoFit/>
          </a:bodyPr>
          <a:lstStyle/>
          <a:p>
            <a:r>
              <a:rPr lang="en-US" sz="1800" dirty="0"/>
              <a:t>(18)</a:t>
            </a:r>
          </a:p>
        </p:txBody>
      </p:sp>
      <mc:AlternateContent xmlns:mc="http://schemas.openxmlformats.org/markup-compatibility/2006" xmlns:a14="http://schemas.microsoft.com/office/drawing/2010/main">
        <mc:Choice Requires="a14">
          <p:sp>
            <p:nvSpPr>
              <p:cNvPr id="23" name="Rectangle 22"/>
              <p:cNvSpPr/>
              <p:nvPr/>
            </p:nvSpPr>
            <p:spPr>
              <a:xfrm>
                <a:off x="2895600" y="3803475"/>
                <a:ext cx="28768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𝑍𝐸𝑄</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𝑍𝑇𝑂𝑇</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𝑍𝐹</m:t>
                          </m:r>
                        </m:e>
                      </m:d>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895600" y="3803475"/>
                <a:ext cx="2876813" cy="400110"/>
              </a:xfrm>
              <a:prstGeom prst="rect">
                <a:avLst/>
              </a:prstGeom>
              <a:blipFill>
                <a:blip r:embed="rId7"/>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133600" y="4606286"/>
                <a:ext cx="5445658" cy="447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𝑎𝑏𝑐</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𝑎𝑏𝑐</m:t>
                              </m:r>
                              <m:r>
                                <a:rPr lang="en-US" sz="2000" b="0" i="1" smtClean="0">
                                  <a:latin typeface="Cambria Math" panose="02040503050406030204" pitchFamily="18" charset="0"/>
                                </a:rPr>
                                <m:t>𝑥</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𝑥𝑔</m:t>
                              </m:r>
                            </m:sub>
                          </m:sSub>
                        </m:e>
                      </m:d>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2133600" y="4606286"/>
                <a:ext cx="5445658" cy="447174"/>
              </a:xfrm>
              <a:prstGeom prst="rect">
                <a:avLst/>
              </a:prstGeom>
              <a:blipFill>
                <a:blip r:embed="rId8"/>
                <a:stretch>
                  <a:fillRect b="-8219"/>
                </a:stretch>
              </a:blipFill>
            </p:spPr>
            <p:txBody>
              <a:bodyPr/>
              <a:lstStyle/>
              <a:p>
                <a:r>
                  <a:rPr lang="en-US">
                    <a:noFill/>
                  </a:rPr>
                  <a:t> </a:t>
                </a:r>
              </a:p>
            </p:txBody>
          </p:sp>
        </mc:Fallback>
      </mc:AlternateContent>
      <p:sp>
        <p:nvSpPr>
          <p:cNvPr id="25" name="TextBox 24"/>
          <p:cNvSpPr txBox="1"/>
          <p:nvPr/>
        </p:nvSpPr>
        <p:spPr>
          <a:xfrm>
            <a:off x="8402106" y="4593752"/>
            <a:ext cx="569387" cy="369332"/>
          </a:xfrm>
          <a:prstGeom prst="rect">
            <a:avLst/>
          </a:prstGeom>
          <a:noFill/>
        </p:spPr>
        <p:txBody>
          <a:bodyPr wrap="none" rtlCol="0">
            <a:spAutoFit/>
          </a:bodyPr>
          <a:lstStyle/>
          <a:p>
            <a:r>
              <a:rPr lang="en-US" sz="1800" dirty="0"/>
              <a:t>(17)</a:t>
            </a:r>
          </a:p>
        </p:txBody>
      </p:sp>
      <p:sp>
        <p:nvSpPr>
          <p:cNvPr id="2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26295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31</a:t>
            </a:fld>
            <a:endParaRPr lang="en-US" sz="1100" dirty="0"/>
          </a:p>
        </p:txBody>
      </p:sp>
      <p:sp>
        <p:nvSpPr>
          <p:cNvPr id="9" name="Rectangle 8"/>
          <p:cNvSpPr/>
          <p:nvPr/>
        </p:nvSpPr>
        <p:spPr>
          <a:xfrm>
            <a:off x="166577" y="0"/>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mc:AlternateContent xmlns:mc="http://schemas.openxmlformats.org/markup-compatibility/2006" xmlns:a14="http://schemas.microsoft.com/office/drawing/2010/main">
        <mc:Choice Requires="a14">
          <p:sp>
            <p:nvSpPr>
              <p:cNvPr id="24" name="Rectangle 23"/>
              <p:cNvSpPr/>
              <p:nvPr/>
            </p:nvSpPr>
            <p:spPr>
              <a:xfrm>
                <a:off x="2480765" y="1478893"/>
                <a:ext cx="4924489"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𝑎𝑏𝑐</m:t>
                              </m:r>
                              <m:r>
                                <a:rPr lang="en-US" sz="1800" b="0" i="1" smtClean="0">
                                  <a:latin typeface="Cambria Math" panose="02040503050406030204" pitchFamily="18" charset="0"/>
                                </a:rPr>
                                <m:t>𝑥</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𝑥𝑔</m:t>
                              </m:r>
                            </m:sub>
                          </m:sSub>
                        </m:e>
                      </m:d>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2480765" y="1478893"/>
                <a:ext cx="4924489" cy="411651"/>
              </a:xfrm>
              <a:prstGeom prst="rect">
                <a:avLst/>
              </a:prstGeom>
              <a:blipFill>
                <a:blip r:embed="rId3"/>
                <a:stretch>
                  <a:fillRect b="-7463"/>
                </a:stretch>
              </a:blipFill>
            </p:spPr>
            <p:txBody>
              <a:bodyPr/>
              <a:lstStyle/>
              <a:p>
                <a:r>
                  <a:rPr lang="en-US">
                    <a:noFill/>
                  </a:rPr>
                  <a:t> </a:t>
                </a:r>
              </a:p>
            </p:txBody>
          </p:sp>
        </mc:Fallback>
      </mc:AlternateContent>
      <p:sp>
        <p:nvSpPr>
          <p:cNvPr id="25" name="TextBox 24"/>
          <p:cNvSpPr txBox="1"/>
          <p:nvPr/>
        </p:nvSpPr>
        <p:spPr>
          <a:xfrm>
            <a:off x="8303739" y="1405852"/>
            <a:ext cx="569387" cy="369332"/>
          </a:xfrm>
          <a:prstGeom prst="rect">
            <a:avLst/>
          </a:prstGeom>
          <a:noFill/>
        </p:spPr>
        <p:txBody>
          <a:bodyPr wrap="none" rtlCol="0">
            <a:spAutoFit/>
          </a:bodyPr>
          <a:lstStyle/>
          <a:p>
            <a:r>
              <a:rPr lang="en-US" sz="1800" dirty="0"/>
              <a:t>(17)</a:t>
            </a:r>
          </a:p>
        </p:txBody>
      </p:sp>
      <p:sp>
        <p:nvSpPr>
          <p:cNvPr id="6" name="Rectangle 5"/>
          <p:cNvSpPr/>
          <p:nvPr/>
        </p:nvSpPr>
        <p:spPr>
          <a:xfrm>
            <a:off x="152400" y="671348"/>
            <a:ext cx="8839200" cy="369332"/>
          </a:xfrm>
          <a:prstGeom prst="rect">
            <a:avLst/>
          </a:prstGeom>
        </p:spPr>
        <p:txBody>
          <a:bodyPr wrap="square">
            <a:spAutoFit/>
          </a:bodyPr>
          <a:lstStyle/>
          <a:p>
            <a:r>
              <a:rPr lang="en-US" sz="1800" dirty="0">
                <a:solidFill>
                  <a:srgbClr val="000000"/>
                </a:solidFill>
              </a:rPr>
              <a:t>Since the matrices [</a:t>
            </a:r>
            <a:r>
              <a:rPr lang="en-US" sz="1800" i="1" dirty="0">
                <a:solidFill>
                  <a:srgbClr val="000000"/>
                </a:solidFill>
              </a:rPr>
              <a:t>Y</a:t>
            </a:r>
            <a:r>
              <a:rPr lang="en-US" sz="1800" dirty="0">
                <a:solidFill>
                  <a:srgbClr val="000000"/>
                </a:solidFill>
              </a:rPr>
              <a:t>] and [</a:t>
            </a:r>
            <a:r>
              <a:rPr lang="en-US" sz="1800" i="1" dirty="0" err="1">
                <a:solidFill>
                  <a:srgbClr val="000000"/>
                </a:solidFill>
              </a:rPr>
              <a:t>E</a:t>
            </a:r>
            <a:r>
              <a:rPr lang="en-US" sz="1800" i="1" baseline="-25000" dirty="0" err="1">
                <a:solidFill>
                  <a:srgbClr val="000000"/>
                </a:solidFill>
              </a:rPr>
              <a:t>abc</a:t>
            </a:r>
            <a:r>
              <a:rPr lang="en-US" sz="1800" dirty="0">
                <a:solidFill>
                  <a:srgbClr val="000000"/>
                </a:solidFill>
              </a:rPr>
              <a:t>] are known, define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3489298" y="1015811"/>
                <a:ext cx="2293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r>
                                <a:rPr lang="en-US" sz="1800" b="0" i="1" smtClean="0">
                                  <a:latin typeface="Cambria Math" panose="02040503050406030204" pitchFamily="18" charset="0"/>
                                </a:rPr>
                                <m:t>𝑃</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𝑎𝑏𝑐</m:t>
                              </m:r>
                            </m:sub>
                          </m:sSub>
                        </m:e>
                      </m:d>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3489298" y="1015811"/>
                <a:ext cx="2293064" cy="369332"/>
              </a:xfrm>
              <a:prstGeom prst="rect">
                <a:avLst/>
              </a:prstGeom>
              <a:blipFill>
                <a:blip r:embed="rId4"/>
                <a:stretch>
                  <a:fillRect b="-1667"/>
                </a:stretch>
              </a:blipFill>
            </p:spPr>
            <p:txBody>
              <a:bodyPr/>
              <a:lstStyle/>
              <a:p>
                <a:r>
                  <a:rPr lang="en-US">
                    <a:noFill/>
                  </a:rPr>
                  <a:t> </a:t>
                </a:r>
              </a:p>
            </p:txBody>
          </p:sp>
        </mc:Fallback>
      </mc:AlternateContent>
      <p:sp>
        <p:nvSpPr>
          <p:cNvPr id="26" name="TextBox 25"/>
          <p:cNvSpPr txBox="1"/>
          <p:nvPr/>
        </p:nvSpPr>
        <p:spPr>
          <a:xfrm>
            <a:off x="8303739" y="965709"/>
            <a:ext cx="569387" cy="369332"/>
          </a:xfrm>
          <a:prstGeom prst="rect">
            <a:avLst/>
          </a:prstGeom>
          <a:noFill/>
        </p:spPr>
        <p:txBody>
          <a:bodyPr wrap="none" rtlCol="0">
            <a:spAutoFit/>
          </a:bodyPr>
          <a:lstStyle/>
          <a:p>
            <a:r>
              <a:rPr lang="en-US" sz="1800" dirty="0"/>
              <a:t>(19)</a:t>
            </a:r>
          </a:p>
        </p:txBody>
      </p:sp>
      <p:sp>
        <p:nvSpPr>
          <p:cNvPr id="10" name="Rectangle 9"/>
          <p:cNvSpPr/>
          <p:nvPr/>
        </p:nvSpPr>
        <p:spPr>
          <a:xfrm>
            <a:off x="178949" y="1844863"/>
            <a:ext cx="8956357" cy="369332"/>
          </a:xfrm>
          <a:prstGeom prst="rect">
            <a:avLst/>
          </a:prstGeom>
        </p:spPr>
        <p:txBody>
          <a:bodyPr wrap="square">
            <a:spAutoFit/>
          </a:bodyPr>
          <a:lstStyle/>
          <a:p>
            <a:pPr algn="just"/>
            <a:r>
              <a:rPr lang="en-US" sz="1800" dirty="0">
                <a:solidFill>
                  <a:srgbClr val="000000"/>
                </a:solidFill>
              </a:rPr>
              <a:t>Substituting Equation (19) into Equation (17) and rearranging result in</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7" name="Rectangle 26"/>
              <p:cNvSpPr/>
              <p:nvPr/>
            </p:nvSpPr>
            <p:spPr>
              <a:xfrm>
                <a:off x="2455565" y="2209339"/>
                <a:ext cx="4523610"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𝐼𝑃</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𝑎𝑏𝑐</m:t>
                              </m:r>
                              <m:r>
                                <a:rPr lang="en-US" sz="1800" b="0" i="1" smtClean="0">
                                  <a:latin typeface="Cambria Math" panose="02040503050406030204" pitchFamily="18" charset="0"/>
                                </a:rPr>
                                <m:t>𝑥</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𝑥𝑔</m:t>
                              </m:r>
                            </m:sub>
                          </m:sSub>
                        </m:e>
                      </m:d>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2455565" y="2209339"/>
                <a:ext cx="4523610" cy="411651"/>
              </a:xfrm>
              <a:prstGeom prst="rect">
                <a:avLst/>
              </a:prstGeom>
              <a:blipFill>
                <a:blip r:embed="rId5"/>
                <a:stretch>
                  <a:fillRect b="-7353"/>
                </a:stretch>
              </a:blipFill>
            </p:spPr>
            <p:txBody>
              <a:bodyPr/>
              <a:lstStyle/>
              <a:p>
                <a:r>
                  <a:rPr lang="en-US">
                    <a:noFill/>
                  </a:rPr>
                  <a:t> </a:t>
                </a:r>
              </a:p>
            </p:txBody>
          </p:sp>
        </mc:Fallback>
      </mc:AlternateContent>
      <p:sp>
        <p:nvSpPr>
          <p:cNvPr id="28" name="TextBox 27"/>
          <p:cNvSpPr txBox="1"/>
          <p:nvPr/>
        </p:nvSpPr>
        <p:spPr>
          <a:xfrm>
            <a:off x="8309483" y="2029529"/>
            <a:ext cx="569387" cy="369332"/>
          </a:xfrm>
          <a:prstGeom prst="rect">
            <a:avLst/>
          </a:prstGeom>
          <a:noFill/>
        </p:spPr>
        <p:txBody>
          <a:bodyPr wrap="none" rtlCol="0">
            <a:spAutoFit/>
          </a:bodyPr>
          <a:lstStyle/>
          <a:p>
            <a:r>
              <a:rPr lang="en-US" sz="1800" dirty="0"/>
              <a:t>(20)</a:t>
            </a:r>
          </a:p>
        </p:txBody>
      </p:sp>
      <p:sp>
        <p:nvSpPr>
          <p:cNvPr id="19" name="Rectangle 18"/>
          <p:cNvSpPr/>
          <p:nvPr/>
        </p:nvSpPr>
        <p:spPr>
          <a:xfrm>
            <a:off x="178949" y="2507433"/>
            <a:ext cx="8915400" cy="369332"/>
          </a:xfrm>
          <a:prstGeom prst="rect">
            <a:avLst/>
          </a:prstGeom>
        </p:spPr>
        <p:txBody>
          <a:bodyPr wrap="square">
            <a:spAutoFit/>
          </a:bodyPr>
          <a:lstStyle/>
          <a:p>
            <a:r>
              <a:rPr lang="en-US" sz="1800" dirty="0">
                <a:solidFill>
                  <a:srgbClr val="000000"/>
                </a:solidFill>
              </a:rPr>
              <a:t>Expanding Equation (20),</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1" name="Rectangle 30"/>
              <p:cNvSpPr/>
              <p:nvPr/>
            </p:nvSpPr>
            <p:spPr>
              <a:xfrm>
                <a:off x="1389748" y="2841116"/>
                <a:ext cx="6765314" cy="975460"/>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𝐼𝑃</m:t>
                                </m:r>
                              </m:e>
                              <m:sub>
                                <m:r>
                                  <a:rPr lang="en-US" sz="1800" i="1">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𝐼𝑃</m:t>
                                </m:r>
                              </m:e>
                              <m:sub>
                                <m:r>
                                  <a:rPr lang="en-US" sz="1800" i="1">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𝐼𝑃</m:t>
                                </m:r>
                              </m:e>
                              <m:sub>
                                <m:r>
                                  <a:rPr lang="en-US" sz="1800" i="1">
                                    <a:latin typeface="Cambria Math" panose="02040503050406030204" pitchFamily="18" charset="0"/>
                                  </a:rPr>
                                  <m:t>𝑐</m:t>
                                </m:r>
                              </m:sub>
                            </m:sSub>
                          </m:e>
                        </m:eqArr>
                      </m:e>
                    </m:d>
                  </m:oMath>
                </a14:m>
                <a:r>
                  <a:rPr lang="en-US" sz="1800" dirty="0"/>
                  <a:t> </a:t>
                </a:r>
                <a14:m>
                  <m:oMath xmlns:m="http://schemas.openxmlformats.org/officeDocument/2006/math">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𝐼</m:t>
                                </m:r>
                                <m:r>
                                  <a:rPr lang="en-US" sz="1800" b="0" i="1" smtClean="0">
                                    <a:latin typeface="Cambria Math" panose="02040503050406030204" pitchFamily="18" charset="0"/>
                                  </a:rPr>
                                  <m:t>𝑓</m:t>
                                </m:r>
                              </m:e>
                              <m:sub>
                                <m:r>
                                  <a:rPr lang="en-US" sz="1800" b="0" i="1" smtClean="0">
                                    <a:latin typeface="Cambria Math" panose="02040503050406030204" pitchFamily="18" charset="0"/>
                                  </a:rPr>
                                  <m:t>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𝑐</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𝑐𝑐</m:t>
                                  </m:r>
                                </m:sub>
                              </m:sSub>
                            </m:e>
                          </m:mr>
                        </m:m>
                      </m:e>
                    </m:d>
                    <m:r>
                      <m:rPr>
                        <m:nor/>
                      </m:rPr>
                      <a:rPr lang="en-US" sz="1800" dirty="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𝑎𝑥</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𝑏𝑥</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𝑐𝑥</m:t>
                                </m:r>
                              </m:sub>
                            </m:sSub>
                          </m:e>
                        </m:eqAr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𝑏𝑐</m:t>
                                  </m:r>
                                </m:sub>
                              </m:sSub>
                            </m:e>
                          </m:mr>
                          <m:m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𝑐𝑎</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𝑐𝑐</m:t>
                                  </m:r>
                                </m:sub>
                              </m:sSub>
                            </m:e>
                          </m:mr>
                        </m:m>
                      </m:e>
                    </m:d>
                    <m:r>
                      <m:rPr>
                        <m:nor/>
                      </m:rPr>
                      <a:rPr lang="en-US" sz="1800" dirty="0">
                        <a:ea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m:t>
                                </m:r>
                                <m:r>
                                  <a:rPr lang="en-US" sz="1800" b="0" i="1" smtClean="0">
                                    <a:latin typeface="Cambria Math" panose="02040503050406030204" pitchFamily="18" charset="0"/>
                                  </a:rPr>
                                  <m:t>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𝑥𝑔</m:t>
                                </m:r>
                              </m:sub>
                            </m:sSub>
                          </m:e>
                        </m:eqArr>
                      </m:e>
                    </m:d>
                  </m:oMath>
                </a14:m>
                <a:endParaRPr lang="en-US" sz="1800" dirty="0"/>
              </a:p>
            </p:txBody>
          </p:sp>
        </mc:Choice>
        <mc:Fallback xmlns="">
          <p:sp>
            <p:nvSpPr>
              <p:cNvPr id="31" name="Rectangle 30"/>
              <p:cNvSpPr>
                <a:spLocks noRot="1" noChangeAspect="1" noMove="1" noResize="1" noEditPoints="1" noAdjustHandles="1" noChangeArrowheads="1" noChangeShapeType="1" noTextEdit="1"/>
              </p:cNvSpPr>
              <p:nvPr/>
            </p:nvSpPr>
            <p:spPr>
              <a:xfrm>
                <a:off x="1389748" y="2841116"/>
                <a:ext cx="6765314" cy="975460"/>
              </a:xfrm>
              <a:prstGeom prst="rect">
                <a:avLst/>
              </a:prstGeom>
              <a:blipFill>
                <a:blip r:embed="rId6"/>
                <a:stretch>
                  <a:fillRect/>
                </a:stretch>
              </a:blipFill>
            </p:spPr>
            <p:txBody>
              <a:bodyPr/>
              <a:lstStyle/>
              <a:p>
                <a:r>
                  <a:rPr lang="en-US">
                    <a:noFill/>
                  </a:rPr>
                  <a:t> </a:t>
                </a:r>
              </a:p>
            </p:txBody>
          </p:sp>
        </mc:Fallback>
      </mc:AlternateContent>
      <p:sp>
        <p:nvSpPr>
          <p:cNvPr id="32" name="TextBox 31"/>
          <p:cNvSpPr txBox="1"/>
          <p:nvPr/>
        </p:nvSpPr>
        <p:spPr>
          <a:xfrm>
            <a:off x="8303739" y="2935337"/>
            <a:ext cx="569387" cy="369332"/>
          </a:xfrm>
          <a:prstGeom prst="rect">
            <a:avLst/>
          </a:prstGeom>
          <a:noFill/>
        </p:spPr>
        <p:txBody>
          <a:bodyPr wrap="none" rtlCol="0">
            <a:spAutoFit/>
          </a:bodyPr>
          <a:lstStyle/>
          <a:p>
            <a:r>
              <a:rPr lang="en-US" sz="1800" dirty="0"/>
              <a:t>(21)</a:t>
            </a:r>
          </a:p>
        </p:txBody>
      </p:sp>
      <p:sp>
        <p:nvSpPr>
          <p:cNvPr id="33" name="Rectangle 32"/>
          <p:cNvSpPr/>
          <p:nvPr/>
        </p:nvSpPr>
        <p:spPr>
          <a:xfrm>
            <a:off x="94931" y="3733061"/>
            <a:ext cx="8970018" cy="369332"/>
          </a:xfrm>
          <a:prstGeom prst="rect">
            <a:avLst/>
          </a:prstGeom>
        </p:spPr>
        <p:txBody>
          <a:bodyPr wrap="square">
            <a:spAutoFit/>
          </a:bodyPr>
          <a:lstStyle/>
          <a:p>
            <a:r>
              <a:rPr lang="en-US" sz="1800" dirty="0">
                <a:solidFill>
                  <a:srgbClr val="000000"/>
                </a:solidFill>
              </a:rPr>
              <a:t>Performing the matrix operations in Equation (21),</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34" name="Rectangle 33"/>
              <p:cNvSpPr/>
              <p:nvPr/>
            </p:nvSpPr>
            <p:spPr>
              <a:xfrm>
                <a:off x="1965002" y="4031081"/>
                <a:ext cx="5341655" cy="3945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𝐼𝑃</m:t>
                        </m:r>
                      </m:e>
                      <m:sub>
                        <m:r>
                          <a:rPr lang="en-US" sz="1800" i="1">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i="1">
                            <a:latin typeface="Cambria Math" panose="02040503050406030204" pitchFamily="18" charset="0"/>
                          </a:rPr>
                          <m:t>𝑎</m:t>
                        </m:r>
                      </m:sub>
                    </m:sSub>
                    <m:r>
                      <a:rPr lang="en-US" sz="1800" b="0" i="1" smtClean="0">
                        <a:latin typeface="Cambria Math" panose="02040503050406030204" pitchFamily="18" charset="0"/>
                      </a:rPr>
                      <m:t>+</m:t>
                    </m:r>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i="1">
                            <a:latin typeface="Cambria Math" panose="02040503050406030204" pitchFamily="18" charset="0"/>
                          </a:rPr>
                          <m:t>𝑎</m:t>
                        </m:r>
                        <m:r>
                          <a:rPr lang="en-US" sz="1800" b="0" i="1" smtClean="0">
                            <a:latin typeface="Cambria Math" panose="02040503050406030204" pitchFamily="18" charset="0"/>
                          </a:rPr>
                          <m:t>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m:t>
                        </m:r>
                        <m:r>
                          <a:rPr lang="en-US" sz="1800" b="0" i="1" smtClean="0">
                            <a:latin typeface="Cambria Math" panose="02040503050406030204" pitchFamily="18" charset="0"/>
                          </a:rPr>
                          <m:t>𝑐</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𝑐𝑥</m:t>
                        </m:r>
                      </m:sub>
                    </m:sSub>
                  </m:oMath>
                </a14:m>
                <a:r>
                  <a:rPr lang="en-US" sz="1800" dirty="0"/>
                  <a:t>)</a:t>
                </a:r>
                <a14:m>
                  <m:oMath xmlns:m="http://schemas.openxmlformats.org/officeDocument/2006/math">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𝑎</m:t>
                            </m:r>
                          </m:sub>
                        </m:sSub>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𝑉</m:t>
                        </m:r>
                      </m:e>
                      <m:sub>
                        <m:r>
                          <a:rPr lang="en-US" sz="1800" i="1">
                            <a:latin typeface="Cambria Math" panose="02040503050406030204" pitchFamily="18" charset="0"/>
                          </a:rPr>
                          <m:t>𝑥𝑔</m:t>
                        </m:r>
                      </m:sub>
                    </m:sSub>
                  </m:oMath>
                </a14:m>
                <a:endParaRPr lang="en-US" sz="1800" dirty="0"/>
              </a:p>
            </p:txBody>
          </p:sp>
        </mc:Choice>
        <mc:Fallback xmlns="">
          <p:sp>
            <p:nvSpPr>
              <p:cNvPr id="34" name="Rectangle 33"/>
              <p:cNvSpPr>
                <a:spLocks noRot="1" noChangeAspect="1" noMove="1" noResize="1" noEditPoints="1" noAdjustHandles="1" noChangeArrowheads="1" noChangeShapeType="1" noTextEdit="1"/>
              </p:cNvSpPr>
              <p:nvPr/>
            </p:nvSpPr>
            <p:spPr>
              <a:xfrm>
                <a:off x="1965002" y="4031081"/>
                <a:ext cx="5341655" cy="394532"/>
              </a:xfrm>
              <a:prstGeom prst="rect">
                <a:avLst/>
              </a:prstGeom>
              <a:blipFill>
                <a:blip r:embed="rId7"/>
                <a:stretch>
                  <a:fillRect t="-7692" b="-16923"/>
                </a:stretch>
              </a:blipFill>
            </p:spPr>
            <p:txBody>
              <a:bodyPr/>
              <a:lstStyle/>
              <a:p>
                <a:r>
                  <a:rPr lang="en-US">
                    <a:noFill/>
                  </a:rPr>
                  <a:t> </a:t>
                </a:r>
              </a:p>
            </p:txBody>
          </p:sp>
        </mc:Fallback>
      </mc:AlternateContent>
      <p:sp>
        <p:nvSpPr>
          <p:cNvPr id="35" name="TextBox 34"/>
          <p:cNvSpPr txBox="1"/>
          <p:nvPr/>
        </p:nvSpPr>
        <p:spPr>
          <a:xfrm>
            <a:off x="8303739" y="4267845"/>
            <a:ext cx="569387" cy="369332"/>
          </a:xfrm>
          <a:prstGeom prst="rect">
            <a:avLst/>
          </a:prstGeom>
          <a:noFill/>
        </p:spPr>
        <p:txBody>
          <a:bodyPr wrap="none" rtlCol="0">
            <a:spAutoFit/>
          </a:bodyPr>
          <a:lstStyle/>
          <a:p>
            <a:r>
              <a:rPr lang="en-US" sz="1800" dirty="0"/>
              <a:t>(22)</a:t>
            </a:r>
          </a:p>
        </p:txBody>
      </p:sp>
      <mc:AlternateContent xmlns:mc="http://schemas.openxmlformats.org/markup-compatibility/2006" xmlns:a14="http://schemas.microsoft.com/office/drawing/2010/main">
        <mc:Choice Requires="a14">
          <p:sp>
            <p:nvSpPr>
              <p:cNvPr id="36" name="Rectangle 35"/>
              <p:cNvSpPr/>
              <p:nvPr/>
            </p:nvSpPr>
            <p:spPr>
              <a:xfrm>
                <a:off x="1928767" y="4314622"/>
                <a:ext cx="5351850" cy="395429"/>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𝐼𝑃</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m:t>
                    </m:r>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𝑏𝑎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𝑏𝑏</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𝑏𝑐</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𝑐𝑥</m:t>
                        </m:r>
                      </m:sub>
                    </m:sSub>
                  </m:oMath>
                </a14:m>
                <a:r>
                  <a:rPr lang="en-US" sz="1800" dirty="0"/>
                  <a:t>)</a:t>
                </a:r>
                <a14:m>
                  <m:oMath xmlns:m="http://schemas.openxmlformats.org/officeDocument/2006/math">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𝑏</m:t>
                            </m:r>
                          </m:sub>
                        </m:sSub>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𝑉</m:t>
                        </m:r>
                      </m:e>
                      <m:sub>
                        <m:r>
                          <a:rPr lang="en-US" sz="1800" i="1">
                            <a:latin typeface="Cambria Math" panose="02040503050406030204" pitchFamily="18" charset="0"/>
                          </a:rPr>
                          <m:t>𝑥𝑔</m:t>
                        </m:r>
                      </m:sub>
                    </m:sSub>
                  </m:oMath>
                </a14:m>
                <a:endParaRPr lang="en-US" sz="1800" dirty="0"/>
              </a:p>
            </p:txBody>
          </p:sp>
        </mc:Choice>
        <mc:Fallback xmlns="">
          <p:sp>
            <p:nvSpPr>
              <p:cNvPr id="36" name="Rectangle 35"/>
              <p:cNvSpPr>
                <a:spLocks noRot="1" noChangeAspect="1" noMove="1" noResize="1" noEditPoints="1" noAdjustHandles="1" noChangeArrowheads="1" noChangeShapeType="1" noTextEdit="1"/>
              </p:cNvSpPr>
              <p:nvPr/>
            </p:nvSpPr>
            <p:spPr>
              <a:xfrm>
                <a:off x="1928767" y="4314622"/>
                <a:ext cx="5351850" cy="395429"/>
              </a:xfrm>
              <a:prstGeom prst="rect">
                <a:avLst/>
              </a:prstGeom>
              <a:blipFill>
                <a:blip r:embed="rId8"/>
                <a:stretch>
                  <a:fillRect t="-9231"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998637" y="4560014"/>
                <a:ext cx="5220660" cy="3945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𝐼𝑃</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𝐼𝑓</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oMath>
                </a14:m>
                <a:r>
                  <a:rPr lang="en-US" sz="1800" dirty="0"/>
                  <a:t>(</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𝑐𝑎</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𝑐𝑏</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𝑏𝑥</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𝑐𝑐</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𝑐𝑥</m:t>
                        </m:r>
                      </m:sub>
                    </m:sSub>
                  </m:oMath>
                </a14:m>
                <a:r>
                  <a:rPr lang="en-US" sz="1800" dirty="0"/>
                  <a:t>)</a:t>
                </a:r>
                <a14:m>
                  <m:oMath xmlns:m="http://schemas.openxmlformats.org/officeDocument/2006/math">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𝑌</m:t>
                        </m:r>
                      </m:e>
                      <m:sub>
                        <m:sSub>
                          <m:sSubPr>
                            <m:ctrlPr>
                              <a:rPr lang="en-US" sz="1800" i="1">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𝑐</m:t>
                            </m:r>
                          </m:sub>
                        </m:sSub>
                      </m:sub>
                    </m:sSub>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𝑉</m:t>
                        </m:r>
                      </m:e>
                      <m:sub>
                        <m:r>
                          <a:rPr lang="en-US" sz="1800" i="1">
                            <a:latin typeface="Cambria Math" panose="02040503050406030204" pitchFamily="18" charset="0"/>
                          </a:rPr>
                          <m:t>𝑥𝑔</m:t>
                        </m:r>
                      </m:sub>
                    </m:sSub>
                  </m:oMath>
                </a14:m>
                <a:endParaRPr lang="en-US" sz="1800" dirty="0"/>
              </a:p>
            </p:txBody>
          </p:sp>
        </mc:Choice>
        <mc:Fallback xmlns="">
          <p:sp>
            <p:nvSpPr>
              <p:cNvPr id="37" name="Rectangle 36"/>
              <p:cNvSpPr>
                <a:spLocks noRot="1" noChangeAspect="1" noMove="1" noResize="1" noEditPoints="1" noAdjustHandles="1" noChangeArrowheads="1" noChangeShapeType="1" noTextEdit="1"/>
              </p:cNvSpPr>
              <p:nvPr/>
            </p:nvSpPr>
            <p:spPr>
              <a:xfrm>
                <a:off x="1998637" y="4560014"/>
                <a:ext cx="5220660" cy="394532"/>
              </a:xfrm>
              <a:prstGeom prst="rect">
                <a:avLst/>
              </a:prstGeom>
              <a:blipFill>
                <a:blip r:embed="rId9"/>
                <a:stretch>
                  <a:fillRect t="-7692" b="-16923"/>
                </a:stretch>
              </a:blipFill>
            </p:spPr>
            <p:txBody>
              <a:bodyPr/>
              <a:lstStyle/>
              <a:p>
                <a:r>
                  <a:rPr lang="en-US">
                    <a:noFill/>
                  </a:rPr>
                  <a:t> </a:t>
                </a:r>
              </a:p>
            </p:txBody>
          </p:sp>
        </mc:Fallback>
      </mc:AlternateContent>
      <p:sp>
        <p:nvSpPr>
          <p:cNvPr id="38" name="Rectangle 37"/>
          <p:cNvSpPr/>
          <p:nvPr/>
        </p:nvSpPr>
        <p:spPr>
          <a:xfrm>
            <a:off x="178949" y="4757280"/>
            <a:ext cx="811441" cy="400110"/>
          </a:xfrm>
          <a:prstGeom prst="rect">
            <a:avLst/>
          </a:prstGeom>
        </p:spPr>
        <p:txBody>
          <a:bodyPr wrap="none">
            <a:spAutoFit/>
          </a:bodyPr>
          <a:lstStyle/>
          <a:p>
            <a:r>
              <a:rPr lang="en-US" sz="2000" dirty="0">
                <a:solidFill>
                  <a:srgbClr val="000000"/>
                </a:solidFill>
              </a:rPr>
              <a:t>where</a:t>
            </a:r>
            <a:endParaRPr lang="en-US" sz="2000" dirty="0"/>
          </a:p>
        </p:txBody>
      </p:sp>
      <mc:AlternateContent xmlns:mc="http://schemas.openxmlformats.org/markup-compatibility/2006" xmlns:a14="http://schemas.microsoft.com/office/drawing/2010/main">
        <mc:Choice Requires="a14">
          <p:sp>
            <p:nvSpPr>
              <p:cNvPr id="39" name="Rectangle 38"/>
              <p:cNvSpPr/>
              <p:nvPr/>
            </p:nvSpPr>
            <p:spPr>
              <a:xfrm>
                <a:off x="3352800" y="4876800"/>
                <a:ext cx="2341730"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𝑌</m:t>
                          </m:r>
                        </m:e>
                        <m:sub>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𝑎</m:t>
                              </m:r>
                            </m:sub>
                          </m:sSub>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m:t>
                          </m:r>
                          <m:r>
                            <a:rPr lang="en-US" sz="1800" b="0" i="1" smtClean="0">
                              <a:latin typeface="Cambria Math" panose="02040503050406030204" pitchFamily="18" charset="0"/>
                            </a:rPr>
                            <m:t>𝑐</m:t>
                          </m:r>
                        </m:sub>
                      </m:sSub>
                    </m:oMath>
                  </m:oMathPara>
                </a14:m>
                <a:endParaRPr lang="en-US" sz="1800" dirty="0"/>
              </a:p>
            </p:txBody>
          </p:sp>
        </mc:Choice>
        <mc:Fallback xmlns="">
          <p:sp>
            <p:nvSpPr>
              <p:cNvPr id="39" name="Rectangle 38"/>
              <p:cNvSpPr>
                <a:spLocks noRot="1" noChangeAspect="1" noMove="1" noResize="1" noEditPoints="1" noAdjustHandles="1" noChangeArrowheads="1" noChangeShapeType="1" noTextEdit="1"/>
              </p:cNvSpPr>
              <p:nvPr/>
            </p:nvSpPr>
            <p:spPr>
              <a:xfrm>
                <a:off x="3352800" y="4876800"/>
                <a:ext cx="2341730" cy="394532"/>
              </a:xfrm>
              <a:prstGeom prst="rect">
                <a:avLst/>
              </a:prstGeom>
              <a:blipFill>
                <a:blip r:embed="rId10"/>
                <a:stretch>
                  <a:fillRect/>
                </a:stretch>
              </a:blipFill>
            </p:spPr>
            <p:txBody>
              <a:bodyPr/>
              <a:lstStyle/>
              <a:p>
                <a:r>
                  <a:rPr lang="en-US">
                    <a:noFill/>
                  </a:rPr>
                  <a:t> </a:t>
                </a:r>
              </a:p>
            </p:txBody>
          </p:sp>
        </mc:Fallback>
      </mc:AlternateContent>
      <p:sp>
        <p:nvSpPr>
          <p:cNvPr id="40" name="TextBox 39"/>
          <p:cNvSpPr txBox="1"/>
          <p:nvPr/>
        </p:nvSpPr>
        <p:spPr>
          <a:xfrm>
            <a:off x="8303738" y="5168053"/>
            <a:ext cx="569387" cy="369332"/>
          </a:xfrm>
          <a:prstGeom prst="rect">
            <a:avLst/>
          </a:prstGeom>
          <a:noFill/>
        </p:spPr>
        <p:txBody>
          <a:bodyPr wrap="none" rtlCol="0">
            <a:spAutoFit/>
          </a:bodyPr>
          <a:lstStyle/>
          <a:p>
            <a:r>
              <a:rPr lang="en-US" sz="1800" dirty="0"/>
              <a:t>(23)</a:t>
            </a:r>
          </a:p>
        </p:txBody>
      </p:sp>
      <mc:AlternateContent xmlns:mc="http://schemas.openxmlformats.org/markup-compatibility/2006" xmlns:a14="http://schemas.microsoft.com/office/drawing/2010/main">
        <mc:Choice Requires="a14">
          <p:sp>
            <p:nvSpPr>
              <p:cNvPr id="41" name="Rectangle 40"/>
              <p:cNvSpPr/>
              <p:nvPr/>
            </p:nvSpPr>
            <p:spPr>
              <a:xfrm>
                <a:off x="3364689" y="5282692"/>
                <a:ext cx="2331472" cy="395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𝑌</m:t>
                          </m:r>
                        </m:e>
                        <m:sub>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b="0" i="1" smtClean="0">
                                  <a:latin typeface="Cambria Math" panose="02040503050406030204" pitchFamily="18" charset="0"/>
                                </a:rPr>
                                <m:t>𝑏</m:t>
                              </m:r>
                            </m:sub>
                          </m:sSub>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𝑏</m:t>
                          </m:r>
                          <m:r>
                            <a:rPr lang="en-US" sz="1800" i="1">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𝑏𝑏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𝑏𝑐</m:t>
                          </m:r>
                        </m:sub>
                      </m:sSub>
                    </m:oMath>
                  </m:oMathPara>
                </a14:m>
                <a:endParaRPr lang="en-US" sz="1800" dirty="0"/>
              </a:p>
            </p:txBody>
          </p:sp>
        </mc:Choice>
        <mc:Fallback xmlns="">
          <p:sp>
            <p:nvSpPr>
              <p:cNvPr id="41" name="Rectangle 40"/>
              <p:cNvSpPr>
                <a:spLocks noRot="1" noChangeAspect="1" noMove="1" noResize="1" noEditPoints="1" noAdjustHandles="1" noChangeArrowheads="1" noChangeShapeType="1" noTextEdit="1"/>
              </p:cNvSpPr>
              <p:nvPr/>
            </p:nvSpPr>
            <p:spPr>
              <a:xfrm>
                <a:off x="3364689" y="5282692"/>
                <a:ext cx="2331472" cy="395429"/>
              </a:xfrm>
              <a:prstGeom prst="rect">
                <a:avLst/>
              </a:prstGeom>
              <a:blipFill>
                <a:blip r:embed="rId11"/>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369515" y="5728675"/>
                <a:ext cx="2259978" cy="394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𝑌</m:t>
                          </m:r>
                        </m:e>
                        <m:sub>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b="0" i="1" smtClean="0">
                                  <a:latin typeface="Cambria Math" panose="02040503050406030204" pitchFamily="18" charset="0"/>
                                </a:rPr>
                                <m:t>𝑐</m:t>
                              </m:r>
                            </m:sub>
                          </m:sSub>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𝑐</m:t>
                          </m:r>
                          <m:r>
                            <a:rPr lang="en-US" sz="1800" i="1">
                              <a:latin typeface="Cambria Math" panose="02040503050406030204" pitchFamily="18" charset="0"/>
                            </a:rPr>
                            <m:t>𝑎</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𝑐𝑏</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b="0" i="1" smtClean="0">
                              <a:latin typeface="Cambria Math" panose="02040503050406030204" pitchFamily="18" charset="0"/>
                            </a:rPr>
                            <m:t>𝑐𝑐</m:t>
                          </m:r>
                        </m:sub>
                      </m:sSub>
                    </m:oMath>
                  </m:oMathPara>
                </a14:m>
                <a:endParaRPr lang="en-US" sz="2000" dirty="0"/>
              </a:p>
            </p:txBody>
          </p:sp>
        </mc:Choice>
        <mc:Fallback xmlns="">
          <p:sp>
            <p:nvSpPr>
              <p:cNvPr id="42" name="Rectangle 41"/>
              <p:cNvSpPr>
                <a:spLocks noRot="1" noChangeAspect="1" noMove="1" noResize="1" noEditPoints="1" noAdjustHandles="1" noChangeArrowheads="1" noChangeShapeType="1" noTextEdit="1"/>
              </p:cNvSpPr>
              <p:nvPr/>
            </p:nvSpPr>
            <p:spPr>
              <a:xfrm>
                <a:off x="3369515" y="5728675"/>
                <a:ext cx="2259978" cy="394532"/>
              </a:xfrm>
              <a:prstGeom prst="rect">
                <a:avLst/>
              </a:prstGeom>
              <a:blipFill>
                <a:blip r:embed="rId12"/>
                <a:stretch>
                  <a:fillRect/>
                </a:stretch>
              </a:blipFill>
            </p:spPr>
            <p:txBody>
              <a:bodyPr/>
              <a:lstStyle/>
              <a:p>
                <a:r>
                  <a:rPr lang="en-US">
                    <a:noFill/>
                  </a:rPr>
                  <a:t> </a:t>
                </a:r>
              </a:p>
            </p:txBody>
          </p:sp>
        </mc:Fallback>
      </mc:AlternateContent>
      <p:sp>
        <p:nvSpPr>
          <p:cNvPr id="29"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709248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32</a:t>
            </a:fld>
            <a:endParaRPr lang="en-US" sz="1100" dirty="0"/>
          </a:p>
        </p:txBody>
      </p:sp>
      <p:sp>
        <p:nvSpPr>
          <p:cNvPr id="9" name="Rectangle 8"/>
          <p:cNvSpPr/>
          <p:nvPr/>
        </p:nvSpPr>
        <p:spPr>
          <a:xfrm>
            <a:off x="123497" y="11738"/>
            <a:ext cx="3022559" cy="584775"/>
          </a:xfrm>
          <a:prstGeom prst="rect">
            <a:avLst/>
          </a:prstGeom>
        </p:spPr>
        <p:txBody>
          <a:bodyPr wrap="none">
            <a:spAutoFit/>
          </a:bodyPr>
          <a:lstStyle/>
          <a:p>
            <a:r>
              <a:rPr lang="en-US" sz="3200" dirty="0">
                <a:solidFill>
                  <a:srgbClr val="C8102E"/>
                </a:solidFill>
                <a:latin typeface="+mj-lt"/>
                <a:ea typeface="+mj-ea"/>
                <a:cs typeface="+mj-cs"/>
              </a:rPr>
              <a:t>General Theory</a:t>
            </a:r>
          </a:p>
        </p:txBody>
      </p:sp>
      <mc:AlternateContent xmlns:mc="http://schemas.openxmlformats.org/markup-compatibility/2006" xmlns:a14="http://schemas.microsoft.com/office/drawing/2010/main">
        <mc:Choice Requires="a14">
          <p:sp>
            <p:nvSpPr>
              <p:cNvPr id="34" name="Rectangle 33"/>
              <p:cNvSpPr/>
              <p:nvPr/>
            </p:nvSpPr>
            <p:spPr>
              <a:xfrm>
                <a:off x="1828800" y="559893"/>
                <a:ext cx="5906297" cy="428066"/>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𝐼𝑃</m:t>
                        </m:r>
                      </m:e>
                      <m:sub>
                        <m:r>
                          <a:rPr lang="en-US" sz="2000" i="1">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i="1">
                            <a:latin typeface="Cambria Math" panose="02040503050406030204" pitchFamily="18" charset="0"/>
                          </a:rPr>
                          <m:t>𝑎</m:t>
                        </m:r>
                      </m:sub>
                    </m:sSub>
                    <m:r>
                      <a:rPr lang="en-US" sz="2000" b="0" i="1"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𝑎</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𝑐𝑥</m:t>
                        </m:r>
                      </m:sub>
                    </m:sSub>
                  </m:oMath>
                </a14:m>
                <a:r>
                  <a:rPr lang="en-US" sz="2000" dirty="0"/>
                  <a:t>)</a:t>
                </a:r>
                <a14:m>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𝑎</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m:t>
                        </m:r>
                      </m:e>
                      <m:sub>
                        <m:r>
                          <a:rPr lang="en-US" sz="2000" i="1">
                            <a:latin typeface="Cambria Math" panose="02040503050406030204" pitchFamily="18" charset="0"/>
                          </a:rPr>
                          <m:t>𝑥𝑔</m:t>
                        </m:r>
                      </m:sub>
                    </m:sSub>
                  </m:oMath>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1828800" y="559893"/>
                <a:ext cx="5906297" cy="428066"/>
              </a:xfrm>
              <a:prstGeom prst="rect">
                <a:avLst/>
              </a:prstGeom>
              <a:blipFill>
                <a:blip r:embed="rId3"/>
                <a:stretch>
                  <a:fillRect t="-8571" b="-18571"/>
                </a:stretch>
              </a:blipFill>
            </p:spPr>
            <p:txBody>
              <a:bodyPr/>
              <a:lstStyle/>
              <a:p>
                <a:r>
                  <a:rPr lang="en-US">
                    <a:noFill/>
                  </a:rPr>
                  <a:t> </a:t>
                </a:r>
              </a:p>
            </p:txBody>
          </p:sp>
        </mc:Fallback>
      </mc:AlternateContent>
      <p:sp>
        <p:nvSpPr>
          <p:cNvPr id="35" name="TextBox 34"/>
          <p:cNvSpPr txBox="1"/>
          <p:nvPr/>
        </p:nvSpPr>
        <p:spPr>
          <a:xfrm>
            <a:off x="8265742" y="882556"/>
            <a:ext cx="569387" cy="369332"/>
          </a:xfrm>
          <a:prstGeom prst="rect">
            <a:avLst/>
          </a:prstGeom>
          <a:noFill/>
        </p:spPr>
        <p:txBody>
          <a:bodyPr wrap="none" rtlCol="0">
            <a:spAutoFit/>
          </a:bodyPr>
          <a:lstStyle/>
          <a:p>
            <a:r>
              <a:rPr lang="en-US" sz="1800" dirty="0"/>
              <a:t>(22)</a:t>
            </a:r>
          </a:p>
        </p:txBody>
      </p:sp>
      <mc:AlternateContent xmlns:mc="http://schemas.openxmlformats.org/markup-compatibility/2006" xmlns:a14="http://schemas.microsoft.com/office/drawing/2010/main">
        <mc:Choice Requires="a14">
          <p:sp>
            <p:nvSpPr>
              <p:cNvPr id="36" name="Rectangle 35"/>
              <p:cNvSpPr/>
              <p:nvPr/>
            </p:nvSpPr>
            <p:spPr>
              <a:xfrm>
                <a:off x="1816041" y="922070"/>
                <a:ext cx="5919056" cy="428707"/>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𝐼𝑃</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𝑏</m:t>
                        </m:r>
                      </m:sub>
                    </m:sSub>
                    <m:r>
                      <a:rPr lang="en-US" sz="2000" b="0" i="1"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b="0" i="1" smtClean="0">
                            <a:latin typeface="Cambria Math" panose="02040503050406030204" pitchFamily="18" charset="0"/>
                          </a:rPr>
                          <m:t>𝑏𝑏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b="0" i="1" smtClean="0">
                            <a:latin typeface="Cambria Math" panose="02040503050406030204" pitchFamily="18" charset="0"/>
                          </a:rPr>
                          <m:t>𝑏𝑐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𝑐𝑥</m:t>
                        </m:r>
                      </m:sub>
                    </m:sSub>
                  </m:oMath>
                </a14:m>
                <a:r>
                  <a:rPr lang="en-US" sz="2000" dirty="0"/>
                  <a:t>)</a:t>
                </a:r>
                <a14:m>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𝑏</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m:t>
                        </m:r>
                      </m:e>
                      <m:sub>
                        <m:r>
                          <a:rPr lang="en-US" sz="2000" i="1">
                            <a:latin typeface="Cambria Math" panose="02040503050406030204" pitchFamily="18" charset="0"/>
                          </a:rPr>
                          <m:t>𝑥𝑔</m:t>
                        </m:r>
                      </m:sub>
                    </m:sSub>
                  </m:oMath>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1816041" y="922070"/>
                <a:ext cx="5919056" cy="428707"/>
              </a:xfrm>
              <a:prstGeom prst="rect">
                <a:avLst/>
              </a:prstGeom>
              <a:blipFill>
                <a:blip r:embed="rId4"/>
                <a:stretch>
                  <a:fillRect t="-7042" b="-16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893914" y="1284888"/>
                <a:ext cx="5776068" cy="428066"/>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𝐼𝑃</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b="0" i="1" smtClean="0">
                            <a:latin typeface="Cambria Math" panose="02040503050406030204" pitchFamily="18" charset="0"/>
                          </a:rPr>
                          <m:t>𝑐𝑏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b="0" i="1" smtClean="0">
                            <a:latin typeface="Cambria Math" panose="02040503050406030204" pitchFamily="18" charset="0"/>
                          </a:rPr>
                          <m:t>𝑐𝑐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𝑐𝑥</m:t>
                        </m:r>
                      </m:sub>
                    </m:sSub>
                  </m:oMath>
                </a14:m>
                <a:r>
                  <a:rPr lang="en-US" sz="2000" dirty="0"/>
                  <a:t>)</a:t>
                </a:r>
                <a14:m>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𝑐</m:t>
                            </m:r>
                          </m:sub>
                        </m:sSub>
                      </m:sub>
                    </m:sSub>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𝑉</m:t>
                        </m:r>
                      </m:e>
                      <m:sub>
                        <m:r>
                          <a:rPr lang="en-US" sz="2000" i="1">
                            <a:latin typeface="Cambria Math" panose="02040503050406030204" pitchFamily="18" charset="0"/>
                          </a:rPr>
                          <m:t>𝑥𝑔</m:t>
                        </m:r>
                      </m:sub>
                    </m:sSub>
                  </m:oMath>
                </a14:m>
                <a:endParaRPr lang="en-US" sz="2000" dirty="0"/>
              </a:p>
            </p:txBody>
          </p:sp>
        </mc:Choice>
        <mc:Fallback xmlns="">
          <p:sp>
            <p:nvSpPr>
              <p:cNvPr id="37" name="Rectangle 36"/>
              <p:cNvSpPr>
                <a:spLocks noRot="1" noChangeAspect="1" noMove="1" noResize="1" noEditPoints="1" noAdjustHandles="1" noChangeArrowheads="1" noChangeShapeType="1" noTextEdit="1"/>
              </p:cNvSpPr>
              <p:nvPr/>
            </p:nvSpPr>
            <p:spPr>
              <a:xfrm>
                <a:off x="1893914" y="1284888"/>
                <a:ext cx="5776068" cy="428066"/>
              </a:xfrm>
              <a:prstGeom prst="rect">
                <a:avLst/>
              </a:prstGeom>
              <a:blipFill>
                <a:blip r:embed="rId5"/>
                <a:stretch>
                  <a:fillRect t="-8571" b="-18571"/>
                </a:stretch>
              </a:blipFill>
            </p:spPr>
            <p:txBody>
              <a:bodyPr/>
              <a:lstStyle/>
              <a:p>
                <a:r>
                  <a:rPr lang="en-US">
                    <a:noFill/>
                  </a:rPr>
                  <a:t> </a:t>
                </a:r>
              </a:p>
            </p:txBody>
          </p:sp>
        </mc:Fallback>
      </mc:AlternateContent>
      <p:sp>
        <p:nvSpPr>
          <p:cNvPr id="2" name="Rectangle 1"/>
          <p:cNvSpPr/>
          <p:nvPr/>
        </p:nvSpPr>
        <p:spPr>
          <a:xfrm>
            <a:off x="271826" y="1845071"/>
            <a:ext cx="8563303" cy="3693319"/>
          </a:xfrm>
          <a:prstGeom prst="rect">
            <a:avLst/>
          </a:prstGeom>
        </p:spPr>
        <p:txBody>
          <a:bodyPr wrap="square">
            <a:spAutoFit/>
          </a:bodyPr>
          <a:lstStyle/>
          <a:p>
            <a:pPr algn="just"/>
            <a:r>
              <a:rPr lang="en-US" sz="1800" dirty="0">
                <a:solidFill>
                  <a:srgbClr val="000000"/>
                </a:solidFill>
              </a:rPr>
              <a:t>Equations (22) become the general equations that are used to simulate all types of short circuits. Basically, there are three equations and seven unknowns (</a:t>
            </a:r>
            <a:r>
              <a:rPr lang="en-US" sz="1800" i="1" dirty="0" err="1">
                <a:solidFill>
                  <a:srgbClr val="000000"/>
                </a:solidFill>
              </a:rPr>
              <a:t>If</a:t>
            </a:r>
            <a:r>
              <a:rPr lang="en-US" sz="1800" i="1" baseline="-25000" dirty="0" err="1">
                <a:solidFill>
                  <a:srgbClr val="000000"/>
                </a:solidFill>
              </a:rPr>
              <a:t>a</a:t>
            </a:r>
            <a:r>
              <a:rPr lang="en-US" sz="1800" i="1" dirty="0">
                <a:solidFill>
                  <a:srgbClr val="000000"/>
                </a:solidFill>
              </a:rPr>
              <a:t>, </a:t>
            </a:r>
            <a:r>
              <a:rPr lang="en-US" sz="1800" i="1" dirty="0" err="1">
                <a:solidFill>
                  <a:srgbClr val="000000"/>
                </a:solidFill>
              </a:rPr>
              <a:t>If</a:t>
            </a:r>
            <a:r>
              <a:rPr lang="en-US" sz="1800" i="1" baseline="-25000" dirty="0" err="1">
                <a:solidFill>
                  <a:srgbClr val="000000"/>
                </a:solidFill>
              </a:rPr>
              <a:t>b</a:t>
            </a:r>
            <a:r>
              <a:rPr lang="en-US" sz="1800" i="1" dirty="0">
                <a:solidFill>
                  <a:srgbClr val="000000"/>
                </a:solidFill>
              </a:rPr>
              <a:t>, </a:t>
            </a:r>
            <a:r>
              <a:rPr lang="en-US" sz="1800" i="1" dirty="0" err="1">
                <a:solidFill>
                  <a:srgbClr val="000000"/>
                </a:solidFill>
              </a:rPr>
              <a:t>If</a:t>
            </a:r>
            <a:r>
              <a:rPr lang="en-US" sz="1800" i="1" baseline="-25000" dirty="0" err="1">
                <a:solidFill>
                  <a:srgbClr val="000000"/>
                </a:solidFill>
              </a:rPr>
              <a:t>c</a:t>
            </a:r>
            <a:r>
              <a:rPr lang="en-US" sz="1800" i="1" dirty="0">
                <a:solidFill>
                  <a:srgbClr val="000000"/>
                </a:solidFill>
              </a:rPr>
              <a:t>, V</a:t>
            </a:r>
            <a:r>
              <a:rPr lang="en-US" sz="1800" i="1" baseline="-25000" dirty="0">
                <a:solidFill>
                  <a:srgbClr val="000000"/>
                </a:solidFill>
              </a:rPr>
              <a:t>ax</a:t>
            </a:r>
            <a:r>
              <a:rPr lang="en-US" sz="1800" i="1" dirty="0">
                <a:solidFill>
                  <a:srgbClr val="000000"/>
                </a:solidFill>
              </a:rPr>
              <a:t>, </a:t>
            </a:r>
            <a:r>
              <a:rPr lang="en-US" sz="1800" i="1" dirty="0" err="1">
                <a:solidFill>
                  <a:srgbClr val="000000"/>
                </a:solidFill>
              </a:rPr>
              <a:t>V</a:t>
            </a:r>
            <a:r>
              <a:rPr lang="en-US" sz="1800" i="1" baseline="-25000" dirty="0" err="1">
                <a:solidFill>
                  <a:srgbClr val="000000"/>
                </a:solidFill>
              </a:rPr>
              <a:t>bx</a:t>
            </a:r>
            <a:r>
              <a:rPr lang="en-US" sz="1800" i="1" dirty="0">
                <a:solidFill>
                  <a:srgbClr val="000000"/>
                </a:solidFill>
              </a:rPr>
              <a:t>, </a:t>
            </a:r>
            <a:r>
              <a:rPr lang="en-US" sz="1800" i="1" dirty="0" err="1">
                <a:solidFill>
                  <a:srgbClr val="000000"/>
                </a:solidFill>
              </a:rPr>
              <a:t>V</a:t>
            </a:r>
            <a:r>
              <a:rPr lang="en-US" sz="1800" i="1" baseline="-25000" dirty="0" err="1">
                <a:solidFill>
                  <a:srgbClr val="000000"/>
                </a:solidFill>
              </a:rPr>
              <a:t>cx</a:t>
            </a:r>
            <a:r>
              <a:rPr lang="en-US" sz="1800" dirty="0">
                <a:solidFill>
                  <a:srgbClr val="000000"/>
                </a:solidFill>
              </a:rPr>
              <a:t>, and </a:t>
            </a:r>
            <a:r>
              <a:rPr lang="en-US" sz="1800" i="1" dirty="0" err="1">
                <a:solidFill>
                  <a:srgbClr val="000000"/>
                </a:solidFill>
              </a:rPr>
              <a:t>V</a:t>
            </a:r>
            <a:r>
              <a:rPr lang="en-US" sz="1800" i="1" baseline="-25000" dirty="0" err="1">
                <a:solidFill>
                  <a:srgbClr val="000000"/>
                </a:solidFill>
              </a:rPr>
              <a:t>xg</a:t>
            </a:r>
            <a:r>
              <a:rPr lang="en-US" sz="1800" dirty="0">
                <a:solidFill>
                  <a:srgbClr val="000000"/>
                </a:solidFill>
              </a:rPr>
              <a:t>). The other three variables in the equations (</a:t>
            </a:r>
            <a:r>
              <a:rPr lang="en-US" sz="1800" i="1" dirty="0" err="1">
                <a:solidFill>
                  <a:srgbClr val="000000"/>
                </a:solidFill>
              </a:rPr>
              <a:t>IP</a:t>
            </a:r>
            <a:r>
              <a:rPr lang="en-US" sz="1800" i="1" baseline="-25000" dirty="0" err="1">
                <a:solidFill>
                  <a:srgbClr val="000000"/>
                </a:solidFill>
              </a:rPr>
              <a:t>a</a:t>
            </a:r>
            <a:r>
              <a:rPr lang="en-US" sz="1800" i="1" dirty="0">
                <a:solidFill>
                  <a:srgbClr val="000000"/>
                </a:solidFill>
              </a:rPr>
              <a:t>, </a:t>
            </a:r>
            <a:r>
              <a:rPr lang="en-US" sz="1800" i="1" dirty="0" err="1">
                <a:solidFill>
                  <a:srgbClr val="000000"/>
                </a:solidFill>
              </a:rPr>
              <a:t>IP</a:t>
            </a:r>
            <a:r>
              <a:rPr lang="en-US" sz="1800" i="1" baseline="-25000" dirty="0" err="1">
                <a:solidFill>
                  <a:srgbClr val="000000"/>
                </a:solidFill>
              </a:rPr>
              <a:t>b</a:t>
            </a:r>
            <a:r>
              <a:rPr lang="en-US" sz="1800" dirty="0">
                <a:solidFill>
                  <a:srgbClr val="000000"/>
                </a:solidFill>
              </a:rPr>
              <a:t>, and </a:t>
            </a:r>
            <a:r>
              <a:rPr lang="en-US" sz="1800" i="1" dirty="0" err="1">
                <a:solidFill>
                  <a:srgbClr val="000000"/>
                </a:solidFill>
              </a:rPr>
              <a:t>IP</a:t>
            </a:r>
            <a:r>
              <a:rPr lang="en-US" sz="1800" i="1" baseline="-25000" dirty="0" err="1">
                <a:solidFill>
                  <a:srgbClr val="000000"/>
                </a:solidFill>
              </a:rPr>
              <a:t>c</a:t>
            </a:r>
            <a:r>
              <a:rPr lang="en-US" sz="1800" dirty="0">
                <a:solidFill>
                  <a:srgbClr val="000000"/>
                </a:solidFill>
              </a:rPr>
              <a:t>) are functions of the total impedance and the </a:t>
            </a:r>
            <a:r>
              <a:rPr lang="en-US" sz="1800" dirty="0" err="1">
                <a:solidFill>
                  <a:srgbClr val="000000"/>
                </a:solidFill>
              </a:rPr>
              <a:t>Thevenin</a:t>
            </a:r>
            <a:r>
              <a:rPr lang="en-US" sz="1800" dirty="0">
                <a:solidFill>
                  <a:srgbClr val="000000"/>
                </a:solidFill>
              </a:rPr>
              <a:t> voltages and are therefore known. In order to solve Equations (22), it will be necessary to specify four additional independent equations. These equations are functions of the type of fault being simulated. The additional required four equations for various types of faults are given in the following. </a:t>
            </a:r>
          </a:p>
          <a:p>
            <a:pPr algn="just"/>
            <a:endParaRPr lang="en-US" sz="1800" dirty="0">
              <a:solidFill>
                <a:srgbClr val="000000"/>
              </a:solidFill>
            </a:endParaRPr>
          </a:p>
          <a:p>
            <a:pPr algn="just"/>
            <a:r>
              <a:rPr lang="en-US" sz="1800" dirty="0">
                <a:solidFill>
                  <a:srgbClr val="000000"/>
                </a:solidFill>
              </a:rPr>
              <a:t>These values are determined by placing short circuits in Fig.13 to simulate the particular type of fault. For example, a three-phase fault is simulated by placing a short circuit from node </a:t>
            </a:r>
            <a:r>
              <a:rPr lang="en-US" sz="1800" i="1" dirty="0">
                <a:solidFill>
                  <a:srgbClr val="000000"/>
                </a:solidFill>
              </a:rPr>
              <a:t>a</a:t>
            </a:r>
            <a:r>
              <a:rPr lang="en-US" sz="1800" dirty="0">
                <a:solidFill>
                  <a:srgbClr val="000000"/>
                </a:solidFill>
              </a:rPr>
              <a:t> to </a:t>
            </a:r>
            <a:r>
              <a:rPr lang="en-US" sz="1800" i="1" dirty="0">
                <a:solidFill>
                  <a:srgbClr val="000000"/>
                </a:solidFill>
              </a:rPr>
              <a:t>x</a:t>
            </a:r>
            <a:r>
              <a:rPr lang="en-US" sz="1800" dirty="0">
                <a:solidFill>
                  <a:srgbClr val="000000"/>
                </a:solidFill>
              </a:rPr>
              <a:t>, node </a:t>
            </a:r>
            <a:r>
              <a:rPr lang="en-US" sz="1800" i="1" dirty="0">
                <a:solidFill>
                  <a:srgbClr val="000000"/>
                </a:solidFill>
              </a:rPr>
              <a:t>b</a:t>
            </a:r>
            <a:r>
              <a:rPr lang="en-US" sz="1800" dirty="0">
                <a:solidFill>
                  <a:srgbClr val="000000"/>
                </a:solidFill>
              </a:rPr>
              <a:t> to </a:t>
            </a:r>
            <a:r>
              <a:rPr lang="en-US" sz="1800" i="1" dirty="0">
                <a:solidFill>
                  <a:srgbClr val="000000"/>
                </a:solidFill>
              </a:rPr>
              <a:t>x</a:t>
            </a:r>
            <a:r>
              <a:rPr lang="en-US" sz="1800" dirty="0">
                <a:solidFill>
                  <a:srgbClr val="000000"/>
                </a:solidFill>
              </a:rPr>
              <a:t>, and node </a:t>
            </a:r>
            <a:r>
              <a:rPr lang="en-US" sz="1800" i="1" dirty="0">
                <a:solidFill>
                  <a:srgbClr val="000000"/>
                </a:solidFill>
              </a:rPr>
              <a:t>c</a:t>
            </a:r>
            <a:r>
              <a:rPr lang="en-US" sz="1800" dirty="0">
                <a:solidFill>
                  <a:srgbClr val="000000"/>
                </a:solidFill>
              </a:rPr>
              <a:t> to </a:t>
            </a:r>
            <a:r>
              <a:rPr lang="en-US" sz="1800" i="1" dirty="0">
                <a:solidFill>
                  <a:srgbClr val="000000"/>
                </a:solidFill>
              </a:rPr>
              <a:t>x</a:t>
            </a:r>
            <a:r>
              <a:rPr lang="en-US" sz="1800" dirty="0">
                <a:solidFill>
                  <a:srgbClr val="000000"/>
                </a:solidFill>
              </a:rPr>
              <a:t>. That gives three voltage equations. The fourth equation comes from applying KCL at node </a:t>
            </a:r>
            <a:r>
              <a:rPr lang="en-US" sz="1800" i="1" dirty="0">
                <a:solidFill>
                  <a:srgbClr val="000000"/>
                </a:solidFill>
              </a:rPr>
              <a:t>x</a:t>
            </a:r>
            <a:r>
              <a:rPr lang="en-US" sz="1800" dirty="0">
                <a:solidFill>
                  <a:srgbClr val="000000"/>
                </a:solidFill>
              </a:rPr>
              <a:t>, which gives the sum of the fault currents to be zero.</a:t>
            </a:r>
            <a:endParaRPr lang="en-US" sz="1800" dirty="0">
              <a:solidFill>
                <a:srgbClr val="000000"/>
              </a:solidFill>
              <a:effectLst/>
            </a:endParaRPr>
          </a:p>
        </p:txBody>
      </p:sp>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11117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33</a:t>
            </a:fld>
            <a:endParaRPr lang="en-US" sz="1100" dirty="0"/>
          </a:p>
        </p:txBody>
      </p:sp>
      <p:sp>
        <p:nvSpPr>
          <p:cNvPr id="9" name="Rectangle 8"/>
          <p:cNvSpPr/>
          <p:nvPr/>
        </p:nvSpPr>
        <p:spPr>
          <a:xfrm>
            <a:off x="152400" y="124480"/>
            <a:ext cx="4195379" cy="584775"/>
          </a:xfrm>
          <a:prstGeom prst="rect">
            <a:avLst/>
          </a:prstGeom>
        </p:spPr>
        <p:txBody>
          <a:bodyPr wrap="none">
            <a:spAutoFit/>
          </a:bodyPr>
          <a:lstStyle/>
          <a:p>
            <a:r>
              <a:rPr lang="en-US" sz="3200" dirty="0">
                <a:solidFill>
                  <a:srgbClr val="C8102E"/>
                </a:solidFill>
                <a:latin typeface="+mj-lt"/>
                <a:ea typeface="+mj-ea"/>
                <a:cs typeface="+mj-cs"/>
              </a:rPr>
              <a:t>Specific Short Circuits</a:t>
            </a:r>
          </a:p>
        </p:txBody>
      </p:sp>
      <p:sp>
        <p:nvSpPr>
          <p:cNvPr id="3" name="Rectangle 2"/>
          <p:cNvSpPr/>
          <p:nvPr/>
        </p:nvSpPr>
        <p:spPr>
          <a:xfrm>
            <a:off x="152400" y="647700"/>
            <a:ext cx="8839200" cy="369332"/>
          </a:xfrm>
          <a:prstGeom prst="rect">
            <a:avLst/>
          </a:prstGeom>
        </p:spPr>
        <p:txBody>
          <a:bodyPr wrap="square">
            <a:spAutoFit/>
          </a:bodyPr>
          <a:lstStyle/>
          <a:p>
            <a:pPr algn="just"/>
            <a:r>
              <a:rPr lang="en-US" sz="1800" i="1" dirty="0">
                <a:solidFill>
                  <a:srgbClr val="000000"/>
                </a:solidFill>
              </a:rPr>
              <a:t>Three-phase faults</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451572" y="762000"/>
                <a:ext cx="24252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𝑥</m:t>
                          </m:r>
                        </m:sub>
                      </m:sSub>
                      <m:r>
                        <a:rPr lang="en-US" sz="2000" b="0" i="1" smtClean="0">
                          <a:latin typeface="Cambria Math" panose="02040503050406030204" pitchFamily="18" charset="0"/>
                        </a:rPr>
                        <m:t>=0</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3451572" y="762000"/>
                <a:ext cx="2425216" cy="400110"/>
              </a:xfrm>
              <a:prstGeom prst="rect">
                <a:avLst/>
              </a:prstGeom>
              <a:blipFill>
                <a:blip r:embed="rId3"/>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683583" y="1160235"/>
                <a:ext cx="19586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r>
                        <a:rPr lang="en-US" sz="2000" b="0" i="1" smtClean="0">
                          <a:latin typeface="Cambria Math" panose="02040503050406030204" pitchFamily="18" charset="0"/>
                        </a:rPr>
                        <m:t>=0</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683583" y="1160235"/>
                <a:ext cx="1958613" cy="400110"/>
              </a:xfrm>
              <a:prstGeom prst="rect">
                <a:avLst/>
              </a:prstGeom>
              <a:blipFill>
                <a:blip r:embed="rId4"/>
                <a:stretch>
                  <a:fillRect b="-3030"/>
                </a:stretch>
              </a:blipFill>
            </p:spPr>
            <p:txBody>
              <a:bodyPr/>
              <a:lstStyle/>
              <a:p>
                <a:r>
                  <a:rPr lang="en-US">
                    <a:noFill/>
                  </a:rPr>
                  <a:t> </a:t>
                </a:r>
              </a:p>
            </p:txBody>
          </p:sp>
        </mc:Fallback>
      </mc:AlternateContent>
      <p:sp>
        <p:nvSpPr>
          <p:cNvPr id="12" name="TextBox 11"/>
          <p:cNvSpPr txBox="1"/>
          <p:nvPr/>
        </p:nvSpPr>
        <p:spPr>
          <a:xfrm>
            <a:off x="8269813" y="1045935"/>
            <a:ext cx="569387" cy="369332"/>
          </a:xfrm>
          <a:prstGeom prst="rect">
            <a:avLst/>
          </a:prstGeom>
          <a:noFill/>
        </p:spPr>
        <p:txBody>
          <a:bodyPr wrap="none" rtlCol="0">
            <a:spAutoFit/>
          </a:bodyPr>
          <a:lstStyle/>
          <a:p>
            <a:r>
              <a:rPr lang="en-US" sz="1800" dirty="0"/>
              <a:t>(24)</a:t>
            </a:r>
          </a:p>
        </p:txBody>
      </p:sp>
      <p:sp>
        <p:nvSpPr>
          <p:cNvPr id="7" name="Rectangle 6"/>
          <p:cNvSpPr/>
          <p:nvPr/>
        </p:nvSpPr>
        <p:spPr>
          <a:xfrm>
            <a:off x="152398" y="1400781"/>
            <a:ext cx="8952186" cy="369332"/>
          </a:xfrm>
          <a:prstGeom prst="rect">
            <a:avLst/>
          </a:prstGeom>
        </p:spPr>
        <p:txBody>
          <a:bodyPr wrap="square">
            <a:spAutoFit/>
          </a:bodyPr>
          <a:lstStyle/>
          <a:p>
            <a:r>
              <a:rPr lang="en-US" sz="1800" i="1" dirty="0">
                <a:solidFill>
                  <a:srgbClr val="000000"/>
                </a:solidFill>
              </a:rPr>
              <a:t>Three-phase-to-ground faults</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3352800" y="1665498"/>
                <a:ext cx="3108159"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𝑥𝑔</m:t>
                          </m:r>
                        </m:sub>
                      </m:sSub>
                      <m:r>
                        <a:rPr lang="en-US" sz="2000" b="0" i="1" smtClean="0">
                          <a:latin typeface="Cambria Math" panose="02040503050406030204" pitchFamily="18" charset="0"/>
                        </a:rPr>
                        <m:t>=0</m:t>
                      </m:r>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352800" y="1665498"/>
                <a:ext cx="3108159" cy="425053"/>
              </a:xfrm>
              <a:prstGeom prst="rect">
                <a:avLst/>
              </a:prstGeom>
              <a:blipFill>
                <a:blip r:embed="rId5"/>
                <a:stretch>
                  <a:fillRect b="-5714"/>
                </a:stretch>
              </a:blipFill>
            </p:spPr>
            <p:txBody>
              <a:bodyPr/>
              <a:lstStyle/>
              <a:p>
                <a:r>
                  <a:rPr lang="en-US">
                    <a:noFill/>
                  </a:rPr>
                  <a:t> </a:t>
                </a:r>
              </a:p>
            </p:txBody>
          </p:sp>
        </mc:Fallback>
      </mc:AlternateContent>
      <p:sp>
        <p:nvSpPr>
          <p:cNvPr id="15" name="TextBox 14"/>
          <p:cNvSpPr txBox="1"/>
          <p:nvPr/>
        </p:nvSpPr>
        <p:spPr>
          <a:xfrm>
            <a:off x="8269812" y="1590869"/>
            <a:ext cx="569387" cy="369332"/>
          </a:xfrm>
          <a:prstGeom prst="rect">
            <a:avLst/>
          </a:prstGeom>
          <a:noFill/>
        </p:spPr>
        <p:txBody>
          <a:bodyPr wrap="none" rtlCol="0">
            <a:spAutoFit/>
          </a:bodyPr>
          <a:lstStyle/>
          <a:p>
            <a:r>
              <a:rPr lang="en-US" sz="1800" dirty="0"/>
              <a:t>(25)</a:t>
            </a:r>
          </a:p>
        </p:txBody>
      </p:sp>
      <p:sp>
        <p:nvSpPr>
          <p:cNvPr id="8" name="Rectangle 7"/>
          <p:cNvSpPr/>
          <p:nvPr/>
        </p:nvSpPr>
        <p:spPr>
          <a:xfrm>
            <a:off x="152400" y="1996169"/>
            <a:ext cx="8839200" cy="369332"/>
          </a:xfrm>
          <a:prstGeom prst="rect">
            <a:avLst/>
          </a:prstGeom>
        </p:spPr>
        <p:txBody>
          <a:bodyPr wrap="square">
            <a:spAutoFit/>
          </a:bodyPr>
          <a:lstStyle/>
          <a:p>
            <a:r>
              <a:rPr lang="en-US" sz="1800" i="1" dirty="0">
                <a:solidFill>
                  <a:srgbClr val="000000"/>
                </a:solidFill>
              </a:rPr>
              <a:t>Line-to-line faults (assume </a:t>
            </a:r>
            <a:r>
              <a:rPr lang="en-US" sz="1800" i="1" dirty="0" err="1">
                <a:solidFill>
                  <a:srgbClr val="000000"/>
                </a:solidFill>
              </a:rPr>
              <a:t>i</a:t>
            </a:r>
            <a:r>
              <a:rPr lang="en-US" sz="1800" i="1" dirty="0">
                <a:solidFill>
                  <a:srgbClr val="000000"/>
                </a:solidFill>
              </a:rPr>
              <a:t>–j fault with phase k </a:t>
            </a:r>
            <a:r>
              <a:rPr lang="en-US" sz="1800" i="1" dirty="0" err="1">
                <a:solidFill>
                  <a:srgbClr val="000000"/>
                </a:solidFill>
              </a:rPr>
              <a:t>unfaulted</a:t>
            </a:r>
            <a:r>
              <a:rPr lang="en-US" sz="1800" i="1" dirty="0">
                <a:solidFill>
                  <a:srgbClr val="000000"/>
                </a:solidFill>
              </a:rPr>
              <a:t>)</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1908517" y="2394604"/>
                <a:ext cx="1697196"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𝑖</m:t>
                          </m:r>
                          <m:r>
                            <a:rPr lang="en-US" sz="2000" i="1">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𝑗</m:t>
                          </m:r>
                          <m:r>
                            <a:rPr lang="en-US" sz="2000" i="1">
                              <a:latin typeface="Cambria Math" panose="02040503050406030204" pitchFamily="18" charset="0"/>
                            </a:rPr>
                            <m:t>𝑥</m:t>
                          </m:r>
                        </m:sub>
                      </m:sSub>
                      <m:r>
                        <a:rPr lang="en-US" sz="2000" b="0" i="1" smtClean="0">
                          <a:latin typeface="Cambria Math" panose="02040503050406030204" pitchFamily="18" charset="0"/>
                        </a:rPr>
                        <m:t>=0</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908517" y="2394604"/>
                <a:ext cx="1697196" cy="424796"/>
              </a:xfrm>
              <a:prstGeom prst="rect">
                <a:avLst/>
              </a:prstGeom>
              <a:blipFill>
                <a:blip r:embed="rId6"/>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962400" y="2386529"/>
                <a:ext cx="10472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𝑓</m:t>
                          </m:r>
                        </m:e>
                        <m:sub>
                          <m:r>
                            <a:rPr lang="en-US" sz="2000" i="1">
                              <a:latin typeface="Cambria Math" panose="02040503050406030204" pitchFamily="18" charset="0"/>
                            </a:rPr>
                            <m:t>𝑎</m:t>
                          </m:r>
                        </m:sub>
                      </m:sSub>
                      <m:r>
                        <a:rPr lang="en-US" sz="2000" b="0" i="1" smtClean="0">
                          <a:latin typeface="Cambria Math" panose="02040503050406030204" pitchFamily="18" charset="0"/>
                        </a:rPr>
                        <m:t>=0</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62400" y="2386529"/>
                <a:ext cx="1047274" cy="400110"/>
              </a:xfrm>
              <a:prstGeom prst="rect">
                <a:avLst/>
              </a:prstGeom>
              <a:blipFill>
                <a:blip r:embed="rId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32663" y="2375372"/>
                <a:ext cx="1608197"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𝑗</m:t>
                          </m:r>
                        </m:sub>
                      </m:sSub>
                      <m:r>
                        <a:rPr lang="en-US" sz="2000" i="1">
                          <a:latin typeface="Cambria Math" panose="02040503050406030204" pitchFamily="18" charset="0"/>
                        </a:rPr>
                        <m:t>=0</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5432663" y="2375372"/>
                <a:ext cx="1608197" cy="424796"/>
              </a:xfrm>
              <a:prstGeom prst="rect">
                <a:avLst/>
              </a:prstGeom>
              <a:blipFill>
                <a:blip r:embed="rId8"/>
                <a:stretch>
                  <a:fillRect b="-10145"/>
                </a:stretch>
              </a:blipFill>
            </p:spPr>
            <p:txBody>
              <a:bodyPr/>
              <a:lstStyle/>
              <a:p>
                <a:r>
                  <a:rPr lang="en-US">
                    <a:noFill/>
                  </a:rPr>
                  <a:t> </a:t>
                </a:r>
              </a:p>
            </p:txBody>
          </p:sp>
        </mc:Fallback>
      </mc:AlternateContent>
      <p:sp>
        <p:nvSpPr>
          <p:cNvPr id="20" name="TextBox 19"/>
          <p:cNvSpPr txBox="1"/>
          <p:nvPr/>
        </p:nvSpPr>
        <p:spPr>
          <a:xfrm>
            <a:off x="8269811" y="2378745"/>
            <a:ext cx="569387" cy="369332"/>
          </a:xfrm>
          <a:prstGeom prst="rect">
            <a:avLst/>
          </a:prstGeom>
          <a:noFill/>
        </p:spPr>
        <p:txBody>
          <a:bodyPr wrap="none" rtlCol="0">
            <a:spAutoFit/>
          </a:bodyPr>
          <a:lstStyle/>
          <a:p>
            <a:r>
              <a:rPr lang="en-US" sz="1800" dirty="0"/>
              <a:t>(26)</a:t>
            </a:r>
          </a:p>
        </p:txBody>
      </p:sp>
      <p:sp>
        <p:nvSpPr>
          <p:cNvPr id="13" name="Rectangle 12"/>
          <p:cNvSpPr/>
          <p:nvPr/>
        </p:nvSpPr>
        <p:spPr>
          <a:xfrm>
            <a:off x="76200" y="2856270"/>
            <a:ext cx="8926650" cy="369332"/>
          </a:xfrm>
          <a:prstGeom prst="rect">
            <a:avLst/>
          </a:prstGeom>
        </p:spPr>
        <p:txBody>
          <a:bodyPr wrap="square">
            <a:spAutoFit/>
          </a:bodyPr>
          <a:lstStyle/>
          <a:p>
            <a:r>
              <a:rPr lang="en-US" sz="1800" i="1" dirty="0">
                <a:solidFill>
                  <a:srgbClr val="000000"/>
                </a:solidFill>
              </a:rPr>
              <a:t>Line-to-line-to-ground faults (assume </a:t>
            </a:r>
            <a:r>
              <a:rPr lang="en-US" sz="1800" i="1" dirty="0" err="1">
                <a:solidFill>
                  <a:srgbClr val="000000"/>
                </a:solidFill>
              </a:rPr>
              <a:t>i</a:t>
            </a:r>
            <a:r>
              <a:rPr lang="en-US" sz="1800" i="1" dirty="0">
                <a:solidFill>
                  <a:srgbClr val="000000"/>
                </a:solidFill>
              </a:rPr>
              <a:t>–j–g fault with phase k </a:t>
            </a:r>
            <a:r>
              <a:rPr lang="en-US" sz="1800" i="1" dirty="0" err="1">
                <a:solidFill>
                  <a:srgbClr val="000000"/>
                </a:solidFill>
              </a:rPr>
              <a:t>unfaulted</a:t>
            </a:r>
            <a:r>
              <a:rPr lang="en-US" sz="1800" i="1" dirty="0">
                <a:solidFill>
                  <a:srgbClr val="000000"/>
                </a:solidFill>
              </a:rPr>
              <a:t>)</a:t>
            </a:r>
            <a:r>
              <a:rPr lang="en-US" sz="1800" dirty="0">
                <a:solidFill>
                  <a:srgbClr val="000000"/>
                </a:solidFill>
              </a:rPr>
              <a:t>:</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22" name="Rectangle 21"/>
              <p:cNvSpPr/>
              <p:nvPr/>
            </p:nvSpPr>
            <p:spPr>
              <a:xfrm>
                <a:off x="1838068" y="3265954"/>
                <a:ext cx="1697196"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𝑖</m:t>
                          </m:r>
                          <m:r>
                            <a:rPr lang="en-US" sz="2000" i="1">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𝑗</m:t>
                          </m:r>
                          <m:r>
                            <a:rPr lang="en-US" sz="2000" i="1">
                              <a:latin typeface="Cambria Math" panose="02040503050406030204" pitchFamily="18" charset="0"/>
                            </a:rPr>
                            <m:t>𝑥</m:t>
                          </m:r>
                        </m:sub>
                      </m:sSub>
                      <m:r>
                        <a:rPr lang="en-US" sz="2000" b="0" i="1" smtClean="0">
                          <a:latin typeface="Cambria Math" panose="02040503050406030204" pitchFamily="18" charset="0"/>
                        </a:rPr>
                        <m:t>=0</m:t>
                      </m:r>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1838068" y="3265954"/>
                <a:ext cx="1697196" cy="424796"/>
              </a:xfrm>
              <a:prstGeom prst="rect">
                <a:avLst/>
              </a:prstGeom>
              <a:blipFill>
                <a:blip r:embed="rId9"/>
                <a:stretch>
                  <a:fillRect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868548" y="3237268"/>
                <a:ext cx="1074397"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𝑥𝑔</m:t>
                          </m:r>
                        </m:sub>
                      </m:sSub>
                      <m:r>
                        <a:rPr lang="en-US" sz="2000" b="0" i="1" smtClean="0">
                          <a:latin typeface="Cambria Math" panose="02040503050406030204" pitchFamily="18" charset="0"/>
                        </a:rPr>
                        <m:t>=0</m:t>
                      </m:r>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868548" y="3237268"/>
                <a:ext cx="1074397" cy="425053"/>
              </a:xfrm>
              <a:prstGeom prst="rect">
                <a:avLst/>
              </a:prstGeom>
              <a:blipFill>
                <a:blip r:embed="rId10"/>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576981" y="3234746"/>
                <a:ext cx="9390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𝑘</m:t>
                          </m:r>
                        </m:sub>
                      </m:sSub>
                      <m:r>
                        <a:rPr lang="en-US" sz="2000" i="1">
                          <a:latin typeface="Cambria Math" panose="02040503050406030204" pitchFamily="18" charset="0"/>
                        </a:rPr>
                        <m:t>=0</m:t>
                      </m:r>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5576981" y="3234746"/>
                <a:ext cx="939040" cy="400110"/>
              </a:xfrm>
              <a:prstGeom prst="rect">
                <a:avLst/>
              </a:prstGeom>
              <a:blipFill>
                <a:blip r:embed="rId11"/>
                <a:stretch>
                  <a:fillRect b="-3077"/>
                </a:stretch>
              </a:blipFill>
            </p:spPr>
            <p:txBody>
              <a:bodyPr/>
              <a:lstStyle/>
              <a:p>
                <a:r>
                  <a:rPr lang="en-US">
                    <a:noFill/>
                  </a:rPr>
                  <a:t> </a:t>
                </a:r>
              </a:p>
            </p:txBody>
          </p:sp>
        </mc:Fallback>
      </mc:AlternateContent>
      <p:sp>
        <p:nvSpPr>
          <p:cNvPr id="25" name="TextBox 24"/>
          <p:cNvSpPr txBox="1"/>
          <p:nvPr/>
        </p:nvSpPr>
        <p:spPr>
          <a:xfrm>
            <a:off x="8247458" y="3203505"/>
            <a:ext cx="569387" cy="369332"/>
          </a:xfrm>
          <a:prstGeom prst="rect">
            <a:avLst/>
          </a:prstGeom>
          <a:noFill/>
        </p:spPr>
        <p:txBody>
          <a:bodyPr wrap="none" rtlCol="0">
            <a:spAutoFit/>
          </a:bodyPr>
          <a:lstStyle/>
          <a:p>
            <a:r>
              <a:rPr lang="en-US" sz="1800" dirty="0"/>
              <a:t>(27)</a:t>
            </a:r>
          </a:p>
        </p:txBody>
      </p:sp>
      <p:sp>
        <p:nvSpPr>
          <p:cNvPr id="16" name="Rectangle 15"/>
          <p:cNvSpPr/>
          <p:nvPr/>
        </p:nvSpPr>
        <p:spPr>
          <a:xfrm>
            <a:off x="36784" y="3613404"/>
            <a:ext cx="9067799" cy="400110"/>
          </a:xfrm>
          <a:prstGeom prst="rect">
            <a:avLst/>
          </a:prstGeom>
        </p:spPr>
        <p:txBody>
          <a:bodyPr wrap="square">
            <a:spAutoFit/>
          </a:bodyPr>
          <a:lstStyle/>
          <a:p>
            <a:r>
              <a:rPr lang="en-US" sz="2000" i="1" dirty="0">
                <a:solidFill>
                  <a:srgbClr val="000000"/>
                </a:solidFill>
              </a:rPr>
              <a:t>Line-to-ground faults (assume phase k fault with phases </a:t>
            </a:r>
            <a:r>
              <a:rPr lang="en-US" sz="2000" i="1" dirty="0" err="1">
                <a:solidFill>
                  <a:srgbClr val="000000"/>
                </a:solidFill>
              </a:rPr>
              <a:t>i</a:t>
            </a:r>
            <a:r>
              <a:rPr lang="en-US" sz="2000" i="1" dirty="0">
                <a:solidFill>
                  <a:srgbClr val="000000"/>
                </a:solidFill>
              </a:rPr>
              <a:t> and j </a:t>
            </a:r>
            <a:r>
              <a:rPr lang="en-US" sz="2000" i="1" dirty="0" err="1">
                <a:solidFill>
                  <a:srgbClr val="000000"/>
                </a:solidFill>
              </a:rPr>
              <a:t>unfaulted</a:t>
            </a:r>
            <a:r>
              <a:rPr lang="en-US" sz="2000" i="1" dirty="0">
                <a:solidFill>
                  <a:srgbClr val="000000"/>
                </a:solidFill>
              </a:rPr>
              <a:t>)</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7" name="Rectangle 26"/>
              <p:cNvSpPr/>
              <p:nvPr/>
            </p:nvSpPr>
            <p:spPr>
              <a:xfrm>
                <a:off x="4570683" y="4006459"/>
                <a:ext cx="1636666"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𝐼𝑓</m:t>
                          </m:r>
                        </m:e>
                        <m:sub>
                          <m:r>
                            <a:rPr lang="en-US" sz="2000" b="0" i="1" smtClean="0">
                              <a:latin typeface="Cambria Math" panose="02040503050406030204" pitchFamily="18" charset="0"/>
                            </a:rPr>
                            <m:t>𝑗</m:t>
                          </m:r>
                        </m:sub>
                      </m:sSub>
                      <m:r>
                        <a:rPr lang="en-US" sz="2000" i="1">
                          <a:latin typeface="Cambria Math" panose="02040503050406030204" pitchFamily="18" charset="0"/>
                        </a:rPr>
                        <m:t>=0</m:t>
                      </m:r>
                    </m:oMath>
                  </m:oMathPara>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4570683" y="4006459"/>
                <a:ext cx="1636666" cy="424796"/>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563796" y="4015216"/>
                <a:ext cx="1775551"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𝑘</m:t>
                          </m:r>
                          <m:r>
                            <a:rPr lang="en-US" sz="2000" i="1">
                              <a:latin typeface="Cambria Math" panose="02040503050406030204" pitchFamily="18" charset="0"/>
                            </a:rPr>
                            <m:t>𝑥</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𝑥</m:t>
                          </m:r>
                          <m:r>
                            <a:rPr lang="en-US" sz="2000" b="0" i="1" smtClean="0">
                              <a:latin typeface="Cambria Math" panose="02040503050406030204" pitchFamily="18" charset="0"/>
                            </a:rPr>
                            <m:t>𝑔</m:t>
                          </m:r>
                        </m:sub>
                      </m:sSub>
                      <m:r>
                        <a:rPr lang="en-US" sz="2000" b="0" i="1" smtClean="0">
                          <a:latin typeface="Cambria Math" panose="02040503050406030204" pitchFamily="18" charset="0"/>
                        </a:rPr>
                        <m:t>=0</m:t>
                      </m:r>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2563796" y="4015216"/>
                <a:ext cx="1775551" cy="425053"/>
              </a:xfrm>
              <a:prstGeom prst="rect">
                <a:avLst/>
              </a:prstGeom>
              <a:blipFill>
                <a:blip r:embed="rId13"/>
                <a:stretch>
                  <a:fillRect b="-5797"/>
                </a:stretch>
              </a:blipFill>
            </p:spPr>
            <p:txBody>
              <a:bodyPr/>
              <a:lstStyle/>
              <a:p>
                <a:r>
                  <a:rPr lang="en-US">
                    <a:noFill/>
                  </a:rPr>
                  <a:t> </a:t>
                </a:r>
              </a:p>
            </p:txBody>
          </p:sp>
        </mc:Fallback>
      </mc:AlternateContent>
      <p:sp>
        <p:nvSpPr>
          <p:cNvPr id="29" name="TextBox 28"/>
          <p:cNvSpPr txBox="1"/>
          <p:nvPr/>
        </p:nvSpPr>
        <p:spPr>
          <a:xfrm>
            <a:off x="8247458" y="4043077"/>
            <a:ext cx="569387" cy="369332"/>
          </a:xfrm>
          <a:prstGeom prst="rect">
            <a:avLst/>
          </a:prstGeom>
          <a:noFill/>
        </p:spPr>
        <p:txBody>
          <a:bodyPr wrap="none" rtlCol="0">
            <a:spAutoFit/>
          </a:bodyPr>
          <a:lstStyle/>
          <a:p>
            <a:r>
              <a:rPr lang="en-US" sz="1800" dirty="0"/>
              <a:t>(28)</a:t>
            </a:r>
          </a:p>
        </p:txBody>
      </p:sp>
      <p:sp>
        <p:nvSpPr>
          <p:cNvPr id="18" name="Rectangle 17"/>
          <p:cNvSpPr/>
          <p:nvPr/>
        </p:nvSpPr>
        <p:spPr>
          <a:xfrm>
            <a:off x="115198" y="4509593"/>
            <a:ext cx="8790610" cy="1200329"/>
          </a:xfrm>
          <a:prstGeom prst="rect">
            <a:avLst/>
          </a:prstGeom>
        </p:spPr>
        <p:txBody>
          <a:bodyPr wrap="square">
            <a:spAutoFit/>
          </a:bodyPr>
          <a:lstStyle/>
          <a:p>
            <a:pPr algn="just"/>
            <a:r>
              <a:rPr lang="en-US" sz="1800" dirty="0">
                <a:solidFill>
                  <a:srgbClr val="000000"/>
                </a:solidFill>
              </a:rPr>
              <a:t>Note that Equations (26) through (28) will allow the simulation of line-to-line faults, line-to-line-to-ground, and line-to-ground faults for all phases. There is no limitation to </a:t>
            </a:r>
            <a:r>
              <a:rPr lang="en-US" sz="1800" i="1" dirty="0">
                <a:solidFill>
                  <a:srgbClr val="000000"/>
                </a:solidFill>
              </a:rPr>
              <a:t>b–c</a:t>
            </a:r>
            <a:r>
              <a:rPr lang="en-US" sz="1800" dirty="0">
                <a:solidFill>
                  <a:srgbClr val="000000"/>
                </a:solidFill>
              </a:rPr>
              <a:t> faults for line to line and </a:t>
            </a:r>
            <a:r>
              <a:rPr lang="en-US" sz="1800" i="1" dirty="0">
                <a:solidFill>
                  <a:srgbClr val="000000"/>
                </a:solidFill>
              </a:rPr>
              <a:t>a–g</a:t>
            </a:r>
            <a:r>
              <a:rPr lang="en-US" sz="1800" dirty="0">
                <a:solidFill>
                  <a:srgbClr val="000000"/>
                </a:solidFill>
              </a:rPr>
              <a:t> for line to ground as is the case when the method of symmetrical components is employed.</a:t>
            </a:r>
            <a:endParaRPr lang="en-US" sz="1800" dirty="0">
              <a:solidFill>
                <a:srgbClr val="000000"/>
              </a:solidFill>
              <a:effectLst/>
            </a:endParaRPr>
          </a:p>
        </p:txBody>
      </p:sp>
      <p:sp>
        <p:nvSpPr>
          <p:cNvPr id="3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9365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34</a:t>
            </a:fld>
            <a:endParaRPr lang="en-US" sz="1100" dirty="0"/>
          </a:p>
        </p:txBody>
      </p:sp>
      <p:sp>
        <p:nvSpPr>
          <p:cNvPr id="9" name="Rectangle 8"/>
          <p:cNvSpPr/>
          <p:nvPr/>
        </p:nvSpPr>
        <p:spPr>
          <a:xfrm>
            <a:off x="152728" y="88047"/>
            <a:ext cx="4195379" cy="584775"/>
          </a:xfrm>
          <a:prstGeom prst="rect">
            <a:avLst/>
          </a:prstGeom>
        </p:spPr>
        <p:txBody>
          <a:bodyPr wrap="none">
            <a:spAutoFit/>
          </a:bodyPr>
          <a:lstStyle/>
          <a:p>
            <a:r>
              <a:rPr lang="en-US" sz="3200" dirty="0">
                <a:solidFill>
                  <a:srgbClr val="C8102E"/>
                </a:solidFill>
                <a:latin typeface="+mj-lt"/>
                <a:ea typeface="+mj-ea"/>
                <a:cs typeface="+mj-cs"/>
              </a:rPr>
              <a:t>Specific Short Circuits</a:t>
            </a:r>
          </a:p>
        </p:txBody>
      </p:sp>
      <p:sp>
        <p:nvSpPr>
          <p:cNvPr id="2" name="Rectangle 1"/>
          <p:cNvSpPr/>
          <p:nvPr/>
        </p:nvSpPr>
        <p:spPr>
          <a:xfrm>
            <a:off x="152728" y="534324"/>
            <a:ext cx="8915400" cy="369332"/>
          </a:xfrm>
          <a:prstGeom prst="rect">
            <a:avLst/>
          </a:prstGeom>
        </p:spPr>
        <p:txBody>
          <a:bodyPr wrap="square">
            <a:spAutoFit/>
          </a:bodyPr>
          <a:lstStyle/>
          <a:p>
            <a:pPr algn="just"/>
            <a:r>
              <a:rPr lang="en-US" sz="1800" dirty="0">
                <a:solidFill>
                  <a:srgbClr val="000000"/>
                </a:solidFill>
              </a:rPr>
              <a:t>A good way to solve the seven equations is to set them up in matrix form:</a:t>
            </a:r>
            <a:endParaRPr lang="en-US" sz="1800" dirty="0">
              <a:solidFill>
                <a:srgbClr val="000000"/>
              </a:solidFill>
              <a:effectLst/>
            </a:endParaRPr>
          </a:p>
        </p:txBody>
      </p:sp>
      <p:sp>
        <p:nvSpPr>
          <p:cNvPr id="30" name="TextBox 29"/>
          <p:cNvSpPr txBox="1"/>
          <p:nvPr/>
        </p:nvSpPr>
        <p:spPr>
          <a:xfrm>
            <a:off x="8406915" y="1841656"/>
            <a:ext cx="611065" cy="400110"/>
          </a:xfrm>
          <a:prstGeom prst="rect">
            <a:avLst/>
          </a:prstGeom>
          <a:noFill/>
        </p:spPr>
        <p:txBody>
          <a:bodyPr wrap="none" rtlCol="0">
            <a:spAutoFit/>
          </a:bodyPr>
          <a:lstStyle/>
          <a:p>
            <a:r>
              <a:rPr lang="en-US" sz="2000" dirty="0"/>
              <a:t>(</a:t>
            </a:r>
            <a:r>
              <a:rPr lang="en-US" altLang="zh-CN" sz="2000" dirty="0"/>
              <a:t>29</a:t>
            </a:r>
            <a:r>
              <a:rPr lang="en-US" sz="2000" dirty="0"/>
              <a:t>)</a:t>
            </a:r>
          </a:p>
        </p:txBody>
      </p:sp>
      <p:graphicFrame>
        <p:nvGraphicFramePr>
          <p:cNvPr id="19" name="Object 18"/>
          <p:cNvGraphicFramePr>
            <a:graphicFrameLocks noChangeAspect="1"/>
          </p:cNvGraphicFramePr>
          <p:nvPr>
            <p:extLst>
              <p:ext uri="{D42A27DB-BD31-4B8C-83A1-F6EECF244321}">
                <p14:modId xmlns:p14="http://schemas.microsoft.com/office/powerpoint/2010/main" val="539691505"/>
              </p:ext>
            </p:extLst>
          </p:nvPr>
        </p:nvGraphicFramePr>
        <p:xfrm>
          <a:off x="2945005" y="912972"/>
          <a:ext cx="3457849" cy="2023370"/>
        </p:xfrm>
        <a:graphic>
          <a:graphicData uri="http://schemas.openxmlformats.org/presentationml/2006/ole">
            <mc:AlternateContent xmlns:mc="http://schemas.openxmlformats.org/markup-compatibility/2006">
              <mc:Choice xmlns:v="urn:schemas-microsoft-com:vml" Requires="v">
                <p:oleObj spid="_x0000_s1041" name="Equation" r:id="rId4" imgW="2908080" imgH="1701720" progId="Equation.DSMT4">
                  <p:embed/>
                </p:oleObj>
              </mc:Choice>
              <mc:Fallback>
                <p:oleObj name="Equation" r:id="rId4" imgW="2908080" imgH="1701720" progId="Equation.DSMT4">
                  <p:embed/>
                  <p:pic>
                    <p:nvPicPr>
                      <p:cNvPr id="19" name="Object 18"/>
                      <p:cNvPicPr/>
                      <p:nvPr/>
                    </p:nvPicPr>
                    <p:blipFill>
                      <a:blip r:embed="rId5"/>
                      <a:stretch>
                        <a:fillRect/>
                      </a:stretch>
                    </p:blipFill>
                    <p:spPr>
                      <a:xfrm>
                        <a:off x="2945005" y="912972"/>
                        <a:ext cx="3457849" cy="2023370"/>
                      </a:xfrm>
                      <a:prstGeom prst="rect">
                        <a:avLst/>
                      </a:prstGeom>
                    </p:spPr>
                  </p:pic>
                </p:oleObj>
              </mc:Fallback>
            </mc:AlternateContent>
          </a:graphicData>
        </a:graphic>
      </p:graphicFrame>
      <p:sp>
        <p:nvSpPr>
          <p:cNvPr id="21" name="Rectangle 20"/>
          <p:cNvSpPr/>
          <p:nvPr/>
        </p:nvSpPr>
        <p:spPr>
          <a:xfrm>
            <a:off x="183928" y="2843307"/>
            <a:ext cx="8883869" cy="400110"/>
          </a:xfrm>
          <a:prstGeom prst="rect">
            <a:avLst/>
          </a:prstGeom>
        </p:spPr>
        <p:txBody>
          <a:bodyPr wrap="square">
            <a:spAutoFit/>
          </a:bodyPr>
          <a:lstStyle/>
          <a:p>
            <a:r>
              <a:rPr lang="en-US" sz="2000" dirty="0">
                <a:solidFill>
                  <a:srgbClr val="000000"/>
                </a:solidFill>
              </a:rPr>
              <a:t>Equation (29) in condensed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4" name="Rectangle 33"/>
              <p:cNvSpPr/>
              <p:nvPr/>
            </p:nvSpPr>
            <p:spPr>
              <a:xfrm>
                <a:off x="3714641" y="3158384"/>
                <a:ext cx="195560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𝑃</m:t>
                              </m:r>
                            </m:e>
                            <m:sub>
                              <m:r>
                                <a:rPr lang="en-US" sz="2000" b="0" i="1" smtClean="0">
                                  <a:latin typeface="Cambria Math" panose="02040503050406030204" pitchFamily="18" charset="0"/>
                                </a:rPr>
                                <m:t>𝑠</m:t>
                              </m:r>
                            </m:sub>
                          </m:sSub>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𝐶</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𝑋</m:t>
                          </m:r>
                        </m:e>
                      </m:d>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714641" y="3158384"/>
                <a:ext cx="1955600" cy="400110"/>
              </a:xfrm>
              <a:prstGeom prst="rect">
                <a:avLst/>
              </a:prstGeom>
              <a:blipFill>
                <a:blip r:embed="rId6"/>
                <a:stretch>
                  <a:fillRect/>
                </a:stretch>
              </a:blipFill>
            </p:spPr>
            <p:txBody>
              <a:bodyPr/>
              <a:lstStyle/>
              <a:p>
                <a:r>
                  <a:rPr lang="en-US">
                    <a:noFill/>
                  </a:rPr>
                  <a:t> </a:t>
                </a:r>
              </a:p>
            </p:txBody>
          </p:sp>
        </mc:Fallback>
      </mc:AlternateContent>
      <p:sp>
        <p:nvSpPr>
          <p:cNvPr id="35" name="TextBox 34"/>
          <p:cNvSpPr txBox="1"/>
          <p:nvPr/>
        </p:nvSpPr>
        <p:spPr>
          <a:xfrm>
            <a:off x="8375747" y="3048000"/>
            <a:ext cx="569387" cy="369332"/>
          </a:xfrm>
          <a:prstGeom prst="rect">
            <a:avLst/>
          </a:prstGeom>
          <a:noFill/>
        </p:spPr>
        <p:txBody>
          <a:bodyPr wrap="none" rtlCol="0">
            <a:spAutoFit/>
          </a:bodyPr>
          <a:lstStyle/>
          <a:p>
            <a:r>
              <a:rPr lang="en-US" sz="1800" dirty="0"/>
              <a:t>(30)</a:t>
            </a:r>
          </a:p>
        </p:txBody>
      </p:sp>
      <p:sp>
        <p:nvSpPr>
          <p:cNvPr id="26" name="Rectangle 25"/>
          <p:cNvSpPr/>
          <p:nvPr/>
        </p:nvSpPr>
        <p:spPr>
          <a:xfrm>
            <a:off x="189328" y="3481055"/>
            <a:ext cx="8883869" cy="400110"/>
          </a:xfrm>
          <a:prstGeom prst="rect">
            <a:avLst/>
          </a:prstGeom>
        </p:spPr>
        <p:txBody>
          <a:bodyPr wrap="square">
            <a:spAutoFit/>
          </a:bodyPr>
          <a:lstStyle/>
          <a:p>
            <a:r>
              <a:rPr lang="en-US" sz="2000" dirty="0">
                <a:solidFill>
                  <a:srgbClr val="000000"/>
                </a:solidFill>
              </a:rPr>
              <a:t>Equation (30) can be solved for the unknowns in matrix [</a:t>
            </a:r>
            <a:r>
              <a:rPr lang="en-US" sz="2000" i="1" dirty="0">
                <a:solidFill>
                  <a:srgbClr val="000000"/>
                </a:solidFill>
              </a:rPr>
              <a:t>X</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8" name="Rectangle 37"/>
              <p:cNvSpPr/>
              <p:nvPr/>
            </p:nvSpPr>
            <p:spPr>
              <a:xfrm>
                <a:off x="3586689" y="3780536"/>
                <a:ext cx="22115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𝑋</m:t>
                          </m:r>
                        </m:e>
                      </m:d>
                      <m:r>
                        <a:rPr lang="en-US" sz="2000" i="1">
                          <a:latin typeface="Cambria Math" panose="02040503050406030204" pitchFamily="18" charset="0"/>
                        </a:rPr>
                        <m:t>=</m:t>
                      </m:r>
                      <m:sSup>
                        <m:sSupPr>
                          <m:ctrlPr>
                            <a:rPr lang="en-US" sz="200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𝐶</m:t>
                              </m:r>
                            </m:e>
                          </m:d>
                        </m:e>
                        <m:sup>
                          <m:r>
                            <a:rPr lang="en-US" sz="2000" b="0" i="1"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𝐼𝑃</m:t>
                              </m:r>
                            </m:e>
                            <m:sub>
                              <m:r>
                                <a:rPr lang="en-US" sz="2000" i="1">
                                  <a:latin typeface="Cambria Math" panose="02040503050406030204" pitchFamily="18" charset="0"/>
                                </a:rPr>
                                <m:t>𝑠</m:t>
                              </m:r>
                            </m:sub>
                          </m:sSub>
                        </m:e>
                      </m:d>
                    </m:oMath>
                  </m:oMathPara>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3586689" y="3780536"/>
                <a:ext cx="2211503" cy="400110"/>
              </a:xfrm>
              <a:prstGeom prst="rect">
                <a:avLst/>
              </a:prstGeom>
              <a:blipFill>
                <a:blip r:embed="rId7"/>
                <a:stretch>
                  <a:fillRect/>
                </a:stretch>
              </a:blipFill>
            </p:spPr>
            <p:txBody>
              <a:bodyPr/>
              <a:lstStyle/>
              <a:p>
                <a:r>
                  <a:rPr lang="en-US">
                    <a:noFill/>
                  </a:rPr>
                  <a:t> </a:t>
                </a:r>
              </a:p>
            </p:txBody>
          </p:sp>
        </mc:Fallback>
      </mc:AlternateContent>
      <p:sp>
        <p:nvSpPr>
          <p:cNvPr id="39" name="TextBox 38"/>
          <p:cNvSpPr txBox="1"/>
          <p:nvPr/>
        </p:nvSpPr>
        <p:spPr>
          <a:xfrm>
            <a:off x="8387715" y="3705983"/>
            <a:ext cx="569387" cy="369332"/>
          </a:xfrm>
          <a:prstGeom prst="rect">
            <a:avLst/>
          </a:prstGeom>
          <a:noFill/>
        </p:spPr>
        <p:txBody>
          <a:bodyPr wrap="none" rtlCol="0">
            <a:spAutoFit/>
          </a:bodyPr>
          <a:lstStyle/>
          <a:p>
            <a:r>
              <a:rPr lang="en-US" sz="1800" dirty="0"/>
              <a:t>(31)</a:t>
            </a:r>
          </a:p>
        </p:txBody>
      </p:sp>
      <p:sp>
        <p:nvSpPr>
          <p:cNvPr id="41" name="Rectangle 40"/>
          <p:cNvSpPr/>
          <p:nvPr/>
        </p:nvSpPr>
        <p:spPr>
          <a:xfrm>
            <a:off x="152728" y="4084799"/>
            <a:ext cx="8883869" cy="1015663"/>
          </a:xfrm>
          <a:prstGeom prst="rect">
            <a:avLst/>
          </a:prstGeom>
        </p:spPr>
        <p:txBody>
          <a:bodyPr wrap="square">
            <a:spAutoFit/>
          </a:bodyPr>
          <a:lstStyle/>
          <a:p>
            <a:pPr algn="just"/>
            <a:r>
              <a:rPr lang="en-US" sz="2000" dirty="0">
                <a:solidFill>
                  <a:srgbClr val="000000"/>
                </a:solidFill>
              </a:rPr>
              <a:t>The blanks in the last four rows of the coefficient matrix in Equation (29) are filled in with the known variables depending upon what type of fault is to be simulated. For example, the elements in the [</a:t>
            </a:r>
            <a:r>
              <a:rPr lang="en-US" sz="2000" i="1" dirty="0">
                <a:solidFill>
                  <a:srgbClr val="000000"/>
                </a:solidFill>
              </a:rPr>
              <a:t>C</a:t>
            </a:r>
            <a:r>
              <a:rPr lang="en-US" sz="2000" dirty="0">
                <a:solidFill>
                  <a:srgbClr val="000000"/>
                </a:solidFill>
              </a:rPr>
              <a:t>] matrix simulating a three-phase fault would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42" name="Rectangle 41"/>
              <p:cNvSpPr/>
              <p:nvPr/>
            </p:nvSpPr>
            <p:spPr>
              <a:xfrm>
                <a:off x="3586689" y="5033073"/>
                <a:ext cx="2609176"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4,4</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5</m:t>
                          </m:r>
                          <m:r>
                            <a:rPr lang="en-US" sz="2000" i="1">
                              <a:latin typeface="Cambria Math" panose="02040503050406030204" pitchFamily="18" charset="0"/>
                            </a:rPr>
                            <m:t>,</m:t>
                          </m:r>
                          <m:r>
                            <a:rPr lang="en-US" sz="2000" b="0" i="1" smtClean="0">
                              <a:latin typeface="Cambria Math" panose="02040503050406030204" pitchFamily="18" charset="0"/>
                            </a:rPr>
                            <m:t>5</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6</m:t>
                          </m:r>
                          <m:r>
                            <a:rPr lang="en-US" sz="2000" i="1">
                              <a:latin typeface="Cambria Math" panose="02040503050406030204" pitchFamily="18" charset="0"/>
                            </a:rPr>
                            <m:t>,</m:t>
                          </m:r>
                          <m:r>
                            <a:rPr lang="en-US" sz="2000" b="0" i="1" smtClean="0">
                              <a:latin typeface="Cambria Math" panose="02040503050406030204" pitchFamily="18" charset="0"/>
                            </a:rPr>
                            <m:t>6</m:t>
                          </m:r>
                        </m:sub>
                      </m:sSub>
                      <m:r>
                        <a:rPr lang="en-US" sz="2000" i="1">
                          <a:latin typeface="Cambria Math" panose="02040503050406030204" pitchFamily="18" charset="0"/>
                        </a:rPr>
                        <m:t>=</m:t>
                      </m:r>
                      <m:r>
                        <a:rPr lang="en-US" sz="2000" b="0" i="1" smtClean="0">
                          <a:latin typeface="Cambria Math" panose="02040503050406030204" pitchFamily="18" charset="0"/>
                        </a:rPr>
                        <m:t>1</m:t>
                      </m:r>
                    </m:oMath>
                  </m:oMathPara>
                </a14:m>
                <a:endParaRPr lang="en-US" sz="2000" dirty="0"/>
              </a:p>
            </p:txBody>
          </p:sp>
        </mc:Choice>
        <mc:Fallback xmlns="">
          <p:sp>
            <p:nvSpPr>
              <p:cNvPr id="42" name="Rectangle 41"/>
              <p:cNvSpPr>
                <a:spLocks noRot="1" noChangeAspect="1" noMove="1" noResize="1" noEditPoints="1" noAdjustHandles="1" noChangeArrowheads="1" noChangeShapeType="1" noTextEdit="1"/>
              </p:cNvSpPr>
              <p:nvPr/>
            </p:nvSpPr>
            <p:spPr>
              <a:xfrm>
                <a:off x="3586689" y="5033073"/>
                <a:ext cx="2609176" cy="41351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586689" y="5382913"/>
                <a:ext cx="2609176"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7,1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7</m:t>
                          </m:r>
                          <m:r>
                            <a:rPr lang="en-US" sz="2000" i="1">
                              <a:latin typeface="Cambria Math" panose="02040503050406030204" pitchFamily="18" charset="0"/>
                            </a:rPr>
                            <m:t>,</m:t>
                          </m:r>
                          <m:r>
                            <a:rPr lang="en-US" sz="2000" b="0" i="1" smtClean="0">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b="0" i="1" smtClean="0">
                              <a:latin typeface="Cambria Math" panose="02040503050406030204" pitchFamily="18" charset="0"/>
                            </a:rPr>
                            <m:t>7</m:t>
                          </m:r>
                          <m:r>
                            <a:rPr lang="en-US" sz="2000" i="1">
                              <a:latin typeface="Cambria Math" panose="02040503050406030204" pitchFamily="18" charset="0"/>
                            </a:rPr>
                            <m:t>,</m:t>
                          </m:r>
                          <m:r>
                            <a:rPr lang="en-US" sz="2000" b="0" i="1" smtClean="0">
                              <a:latin typeface="Cambria Math" panose="02040503050406030204" pitchFamily="18" charset="0"/>
                            </a:rPr>
                            <m:t>3</m:t>
                          </m:r>
                        </m:sub>
                      </m:sSub>
                      <m:r>
                        <a:rPr lang="en-US" sz="2000" i="1">
                          <a:latin typeface="Cambria Math" panose="02040503050406030204" pitchFamily="18" charset="0"/>
                        </a:rPr>
                        <m:t>=</m:t>
                      </m:r>
                      <m:r>
                        <a:rPr lang="en-US" sz="2000" b="0" i="1" smtClean="0">
                          <a:latin typeface="Cambria Math" panose="02040503050406030204" pitchFamily="18" charset="0"/>
                        </a:rPr>
                        <m:t>1</m:t>
                      </m:r>
                    </m:oMath>
                  </m:oMathPara>
                </a14:m>
                <a:endParaRPr lang="en-US" sz="2000" dirty="0"/>
              </a:p>
            </p:txBody>
          </p:sp>
        </mc:Choice>
        <mc:Fallback xmlns="">
          <p:sp>
            <p:nvSpPr>
              <p:cNvPr id="43" name="Rectangle 42"/>
              <p:cNvSpPr>
                <a:spLocks noRot="1" noChangeAspect="1" noMove="1" noResize="1" noEditPoints="1" noAdjustHandles="1" noChangeArrowheads="1" noChangeShapeType="1" noTextEdit="1"/>
              </p:cNvSpPr>
              <p:nvPr/>
            </p:nvSpPr>
            <p:spPr>
              <a:xfrm>
                <a:off x="3586689" y="5382913"/>
                <a:ext cx="2609176" cy="413511"/>
              </a:xfrm>
              <a:prstGeom prst="rect">
                <a:avLst/>
              </a:prstGeom>
              <a:blipFill>
                <a:blip r:embed="rId9"/>
                <a:stretch>
                  <a:fillRect/>
                </a:stretch>
              </a:blipFill>
            </p:spPr>
            <p:txBody>
              <a:bodyPr/>
              <a:lstStyle/>
              <a:p>
                <a:r>
                  <a:rPr lang="en-US">
                    <a:noFill/>
                  </a:rPr>
                  <a:t> </a:t>
                </a:r>
              </a:p>
            </p:txBody>
          </p:sp>
        </mc:Fallback>
      </mc:AlternateContent>
      <p:sp>
        <p:nvSpPr>
          <p:cNvPr id="44" name="Rectangle 43"/>
          <p:cNvSpPr/>
          <p:nvPr/>
        </p:nvSpPr>
        <p:spPr>
          <a:xfrm>
            <a:off x="202438" y="5684687"/>
            <a:ext cx="8980003" cy="400110"/>
          </a:xfrm>
          <a:prstGeom prst="rect">
            <a:avLst/>
          </a:prstGeom>
        </p:spPr>
        <p:txBody>
          <a:bodyPr wrap="square">
            <a:spAutoFit/>
          </a:bodyPr>
          <a:lstStyle/>
          <a:p>
            <a:r>
              <a:rPr lang="en-US" sz="2000" dirty="0">
                <a:solidFill>
                  <a:srgbClr val="000000"/>
                </a:solidFill>
              </a:rPr>
              <a:t>All of the other elements in the last four rows will be set to zero.</a:t>
            </a:r>
            <a:endParaRPr lang="en-US" sz="2000" dirty="0">
              <a:solidFill>
                <a:srgbClr val="000000"/>
              </a:solidFill>
              <a:effectLst/>
            </a:endParaRPr>
          </a:p>
        </p:txBody>
      </p:sp>
      <p:sp>
        <p:nvSpPr>
          <p:cNvPr id="1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275019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ECpE Department</a:t>
            </a:r>
          </a:p>
          <a:p>
            <a:endParaRPr lang="en-US" dirty="0"/>
          </a:p>
        </p:txBody>
      </p:sp>
      <p:sp>
        <p:nvSpPr>
          <p:cNvPr id="34" name="Slide Number Placeholder 3"/>
          <p:cNvSpPr>
            <a:spLocks noGrp="1"/>
          </p:cNvSpPr>
          <p:nvPr>
            <p:ph type="sldNum" sz="quarter" idx="4"/>
          </p:nvPr>
        </p:nvSpPr>
        <p:spPr>
          <a:xfrm>
            <a:off x="6477000" y="5638800"/>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ACA39A"/>
                </a:solidFill>
                <a:effectLst/>
                <a:uLnTx/>
                <a:uFillTx/>
                <a:latin typeface="Times" charset="0"/>
                <a:ea typeface="+mn-ea"/>
                <a:cs typeface="+mn-cs"/>
              </a:rPr>
              <a:t>35</a:t>
            </a:r>
          </a:p>
        </p:txBody>
      </p:sp>
      <p:sp>
        <p:nvSpPr>
          <p:cNvPr id="7" name="Title 1"/>
          <p:cNvSpPr txBox="1">
            <a:spLocks/>
          </p:cNvSpPr>
          <p:nvPr/>
        </p:nvSpPr>
        <p:spPr>
          <a:xfrm>
            <a:off x="304800" y="2286000"/>
            <a:ext cx="8538519" cy="144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Calibri Light" panose="020F0302020204030204"/>
                <a:ea typeface="+mj-ea"/>
                <a:cs typeface="+mj-cs"/>
              </a:rPr>
              <a:t>Thank You!</a:t>
            </a:r>
          </a:p>
        </p:txBody>
      </p:sp>
    </p:spTree>
    <p:extLst>
      <p:ext uri="{BB962C8B-B14F-4D97-AF65-F5344CB8AC3E}">
        <p14:creationId xmlns:p14="http://schemas.microsoft.com/office/powerpoint/2010/main" val="241385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4</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184512" y="1219200"/>
            <a:ext cx="85344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We have outlined the steps required for the application of the ladder iterative technique. Forward and backward sweep matrices have been developed for the series devices. By applying these matrices, the computation of the voltage drops along a segment will always be the same regardless of whether the segment represents a line, voltage regulator, or transformer.</a:t>
            </a:r>
          </a:p>
          <a:p>
            <a:pPr marL="342900" indent="-342900" algn="just">
              <a:buFont typeface="Arial" panose="020B0604020202020204" pitchFamily="34" charset="0"/>
              <a:buChar char="•"/>
            </a:pPr>
            <a:r>
              <a:rPr lang="en-US" sz="2000" dirty="0">
                <a:solidFill>
                  <a:srgbClr val="000000"/>
                </a:solidFill>
              </a:rPr>
              <a:t>In the preparation of data for a power-flow study, it is extremely important that the impedances and admittances of the line segments are computed using the exact </a:t>
            </a:r>
            <a:r>
              <a:rPr lang="en-US" sz="2000" dirty="0" err="1">
                <a:solidFill>
                  <a:srgbClr val="000000"/>
                </a:solidFill>
              </a:rPr>
              <a:t>spacings</a:t>
            </a:r>
            <a:r>
              <a:rPr lang="en-US" sz="2000" dirty="0">
                <a:solidFill>
                  <a:srgbClr val="000000"/>
                </a:solidFill>
              </a:rPr>
              <a:t> and phasing. Because of the unbalanced loading and resulting unbalanced line currents, the voltage drops due to the mutual coupling of the lines become very important. It is not unusual to observe a voltage rise on a lightly loaded phase of a line segment that has an extreme current unbalance.</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99549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5</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228600" y="762000"/>
            <a:ext cx="8534400" cy="3785652"/>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real power loss in a device can be computed in two ways. </a:t>
            </a:r>
          </a:p>
          <a:p>
            <a:pPr marL="342900" indent="-342900" algn="just">
              <a:buFont typeface="Arial" panose="020B0604020202020204" pitchFamily="34" charset="0"/>
              <a:buChar char="•"/>
            </a:pPr>
            <a:r>
              <a:rPr lang="en-US" sz="2000" dirty="0">
                <a:solidFill>
                  <a:srgbClr val="000000"/>
                </a:solidFill>
              </a:rPr>
              <a:t>The first method is to compute the power loss in each phase by taking the phase current squared times the total resistance of the phase. Care must be taken to not use the resistance value from the phase impedance matrix. The actual phase resistance that was used in Carson's equations must be used. In developing a computer program, calculating power loss this way requires that the conductor resistance is stored in the active data base for each line segment. </a:t>
            </a:r>
          </a:p>
          <a:p>
            <a:pPr marL="342900" indent="-342900" algn="just">
              <a:buFont typeface="Arial" panose="020B0604020202020204" pitchFamily="34" charset="0"/>
              <a:buChar char="•"/>
            </a:pPr>
            <a:r>
              <a:rPr lang="en-US" sz="2000" dirty="0">
                <a:solidFill>
                  <a:srgbClr val="000000"/>
                </a:solidFill>
              </a:rPr>
              <a:t>Unfortunately, this method does not give the total power loss in a line segment since the power loss in the neutral conductor and ground are not included. In order to determine the losses in the neutral and ground, we must compute the neutral and ground currents and then the power losses.</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80994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6</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152400" y="826859"/>
            <a:ext cx="8534400" cy="4708981"/>
          </a:xfrm>
          <a:prstGeom prst="rect">
            <a:avLst/>
          </a:prstGeom>
        </p:spPr>
        <p:txBody>
          <a:bodyPr wrap="square">
            <a:spAutoFit/>
          </a:bodyPr>
          <a:lstStyle/>
          <a:p>
            <a:pPr marL="342900" indent="-342900" algn="just">
              <a:buFont typeface="Arial" panose="020B0604020202020204" pitchFamily="34" charset="0"/>
              <a:buChar char="•"/>
            </a:pPr>
            <a:r>
              <a:rPr lang="en-US" sz="2000" dirty="0"/>
              <a:t>A second, and preferred, method is to compute power loss as the difference between the real power into a line segment and the real power output of the line segment. Because the effects of the neutral conductor and ground are included in the phase impedance matrix of the total power loss, this method will give the same results as mentioned earlier where the neutral and ground power losses are computed separately. </a:t>
            </a:r>
          </a:p>
          <a:p>
            <a:pPr marL="342900" indent="-342900" algn="just">
              <a:buFont typeface="Arial" panose="020B0604020202020204" pitchFamily="34" charset="0"/>
              <a:buChar char="•"/>
            </a:pPr>
            <a:r>
              <a:rPr lang="en-US" sz="2000" dirty="0"/>
              <a:t>This method can lead to some interesting numbers for very unbalanced line flows in that it is possible to compute what appears to be a negative phase power loss. This is a direct result of the accurate modeling of the mutual coupling between phases. Remember that the effect of the neutral conductor and the ground resistance is included in Carson's equations. </a:t>
            </a:r>
          </a:p>
          <a:p>
            <a:pPr marL="342900" indent="-342900" algn="just">
              <a:buFont typeface="Arial" panose="020B0604020202020204" pitchFamily="34" charset="0"/>
              <a:buChar char="•"/>
            </a:pPr>
            <a:r>
              <a:rPr lang="en-US" sz="2000" dirty="0"/>
              <a:t>In reality, there can not be a negative phase power loss. Using this method, the algebraic sum of the line power losses will equal the total three-phase power loss that were computed using the current squared times resistance for the phase and neutral conductors along with the ground current.</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30055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7</a:t>
            </a:fld>
            <a:endParaRPr lang="en-US" dirty="0"/>
          </a:p>
        </p:txBody>
      </p:sp>
      <p:sp>
        <p:nvSpPr>
          <p:cNvPr id="9" name="Rectangle 8"/>
          <p:cNvSpPr/>
          <p:nvPr/>
        </p:nvSpPr>
        <p:spPr>
          <a:xfrm>
            <a:off x="152400" y="124480"/>
            <a:ext cx="4360874" cy="584775"/>
          </a:xfrm>
          <a:prstGeom prst="rect">
            <a:avLst/>
          </a:prstGeom>
        </p:spPr>
        <p:txBody>
          <a:bodyPr wrap="none">
            <a:spAutoFit/>
          </a:bodyPr>
          <a:lstStyle/>
          <a:p>
            <a:r>
              <a:rPr lang="en-US" sz="3200" dirty="0">
                <a:solidFill>
                  <a:srgbClr val="C8102E"/>
                </a:solidFill>
                <a:latin typeface="+mj-lt"/>
                <a:ea typeface="+mj-ea"/>
                <a:cs typeface="+mj-cs"/>
              </a:rPr>
              <a:t>Let’s Put It All Together</a:t>
            </a:r>
          </a:p>
        </p:txBody>
      </p:sp>
      <p:sp>
        <p:nvSpPr>
          <p:cNvPr id="2" name="Rectangle 1"/>
          <p:cNvSpPr/>
          <p:nvPr/>
        </p:nvSpPr>
        <p:spPr>
          <a:xfrm>
            <a:off x="457200" y="914400"/>
            <a:ext cx="8305800" cy="3046988"/>
          </a:xfrm>
          <a:prstGeom prst="rect">
            <a:avLst/>
          </a:prstGeom>
        </p:spPr>
        <p:txBody>
          <a:bodyPr wrap="square">
            <a:spAutoFit/>
          </a:bodyPr>
          <a:lstStyle/>
          <a:p>
            <a:pPr algn="just"/>
            <a:r>
              <a:rPr lang="en-US" dirty="0"/>
              <a:t>At this point the models for all components of a distribution feeder have been developed. The modified ladder iterative technique has also been developed. It is time to put them all together and demonstrate the power-flow analysis of a very simple system. The example below will demonstrate how the models of the components work together in applying the modified ladder technique to achieve a final solution of the operating characteristics of an unbalanced feeder.</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68487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8</a:t>
            </a:fld>
            <a:endParaRPr lang="en-US" sz="1100" dirty="0"/>
          </a:p>
        </p:txBody>
      </p:sp>
      <p:sp>
        <p:nvSpPr>
          <p:cNvPr id="9" name="Rectangle 8"/>
          <p:cNvSpPr/>
          <p:nvPr/>
        </p:nvSpPr>
        <p:spPr>
          <a:xfrm>
            <a:off x="141718" y="49597"/>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18918" y="491358"/>
            <a:ext cx="8991600" cy="3170099"/>
          </a:xfrm>
          <a:prstGeom prst="rect">
            <a:avLst/>
          </a:prstGeom>
        </p:spPr>
        <p:txBody>
          <a:bodyPr wrap="square">
            <a:spAutoFit/>
          </a:bodyPr>
          <a:lstStyle/>
          <a:p>
            <a:pPr algn="just"/>
            <a:r>
              <a:rPr lang="en-US" sz="2000" dirty="0">
                <a:solidFill>
                  <a:srgbClr val="000000"/>
                </a:solidFill>
              </a:rPr>
              <a:t>A very simple distribution feeder is shown in Figure 7. </a:t>
            </a:r>
          </a:p>
          <a:p>
            <a:pPr algn="just"/>
            <a:r>
              <a:rPr lang="en-US" sz="2000" dirty="0">
                <a:solidFill>
                  <a:srgbClr val="000000"/>
                </a:solidFill>
              </a:rPr>
              <a:t>For the system in Fig.7, the infinite bus voltages are balanced three phase of 12.47 kV line to line. The “source” line segment from node 1 to node 2 is a three-wire delta 2000 ft long line and is constructed on the pole configuration of as shown without the neutral. The “load” line segment from node 3 to node 4 is 2500 ft long and also is constructed on the pole configuration as shown but is a four-wire wye so the neutral is included. Both line segments use 336,400 26/7 ACSR phase conductors and the neutral conductor on the four-wire wye line is 4/0 6/1 ACSR. Since the lines are short, the shunt admittance will be neglected. The 25°C resistance is used for the phase and neutral conductors:</a:t>
            </a:r>
          </a:p>
        </p:txBody>
      </p:sp>
      <p:pic>
        <p:nvPicPr>
          <p:cNvPr id="3" name="Picture 2"/>
          <p:cNvPicPr>
            <a:picLocks noChangeAspect="1"/>
          </p:cNvPicPr>
          <p:nvPr/>
        </p:nvPicPr>
        <p:blipFill>
          <a:blip r:embed="rId2"/>
          <a:stretch>
            <a:fillRect/>
          </a:stretch>
        </p:blipFill>
        <p:spPr>
          <a:xfrm>
            <a:off x="2539096" y="4276725"/>
            <a:ext cx="6657975" cy="1438275"/>
          </a:xfrm>
          <a:prstGeom prst="rect">
            <a:avLst/>
          </a:prstGeom>
        </p:spPr>
      </p:pic>
      <p:sp>
        <p:nvSpPr>
          <p:cNvPr id="11" name="TextBox 10"/>
          <p:cNvSpPr txBox="1"/>
          <p:nvPr/>
        </p:nvSpPr>
        <p:spPr>
          <a:xfrm>
            <a:off x="2188800" y="5715000"/>
            <a:ext cx="5174314" cy="400110"/>
          </a:xfrm>
          <a:prstGeom prst="rect">
            <a:avLst/>
          </a:prstGeom>
          <a:noFill/>
        </p:spPr>
        <p:txBody>
          <a:bodyPr wrap="square" rtlCol="0">
            <a:spAutoFit/>
          </a:bodyPr>
          <a:lstStyle/>
          <a:p>
            <a:pPr algn="ctr"/>
            <a:r>
              <a:rPr lang="en-US" sz="2000" dirty="0"/>
              <a:t>Fig.7 Example feeder</a:t>
            </a:r>
          </a:p>
        </p:txBody>
      </p:sp>
      <mc:AlternateContent xmlns:mc="http://schemas.openxmlformats.org/markup-compatibility/2006" xmlns:a14="http://schemas.microsoft.com/office/drawing/2010/main">
        <mc:Choice Requires="a14">
          <p:sp>
            <p:nvSpPr>
              <p:cNvPr id="5" name="TextBox 4"/>
              <p:cNvSpPr txBox="1"/>
              <p:nvPr/>
            </p:nvSpPr>
            <p:spPr>
              <a:xfrm>
                <a:off x="2328765" y="3630442"/>
                <a:ext cx="63305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336,400</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26</m:t>
                          </m:r>
                        </m:num>
                        <m:den>
                          <m:r>
                            <a:rPr lang="en-US" sz="2000" b="0" i="1" smtClean="0">
                              <a:latin typeface="Cambria Math" panose="02040503050406030204" pitchFamily="18" charset="0"/>
                            </a:rPr>
                            <m:t>7</m:t>
                          </m:r>
                        </m:den>
                      </m:f>
                      <m:r>
                        <a:rPr lang="en-US" sz="2000" b="0" i="1" smtClean="0">
                          <a:latin typeface="Cambria Math" panose="02040503050406030204" pitchFamily="18" charset="0"/>
                        </a:rPr>
                        <m:t>𝐴𝐶𝑆𝑅</m:t>
                      </m:r>
                      <m:r>
                        <a:rPr lang="en-US" sz="2000" b="0" i="1" smtClean="0">
                          <a:latin typeface="Cambria Math" panose="02040503050406030204" pitchFamily="18" charset="0"/>
                        </a:rPr>
                        <m:t>:</m:t>
                      </m:r>
                      <m:r>
                        <a:rPr lang="en-US" sz="2000" b="0" i="1" smtClean="0">
                          <a:latin typeface="Cambria Math" panose="02040503050406030204" pitchFamily="18" charset="0"/>
                        </a:rPr>
                        <m:t>𝑟𝑒𝑠𝑖𝑠𝑡𝑎𝑛𝑐𝑒</m:t>
                      </m:r>
                      <m:r>
                        <a:rPr lang="en-US" sz="2000" b="0" i="1" smtClean="0">
                          <a:latin typeface="Cambria Math" panose="02040503050406030204" pitchFamily="18" charset="0"/>
                        </a:rPr>
                        <m:t> </m:t>
                      </m:r>
                      <m:r>
                        <a:rPr lang="en-US" sz="2000" b="0" i="1" smtClean="0">
                          <a:latin typeface="Cambria Math" panose="02040503050406030204" pitchFamily="18" charset="0"/>
                        </a:rPr>
                        <m:t>𝑎𝑡</m:t>
                      </m:r>
                      <m:r>
                        <a:rPr lang="en-US" sz="2000" b="0" i="1" smtClean="0">
                          <a:latin typeface="Cambria Math" panose="02040503050406030204" pitchFamily="18" charset="0"/>
                        </a:rPr>
                        <m:t> 25℃=0.278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r>
                        <a:rPr lang="en-US" sz="2000" b="0" i="1" smtClean="0">
                          <a:latin typeface="Cambria Math" panose="02040503050406030204" pitchFamily="18" charset="0"/>
                        </a:rPr>
                        <m:t> </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328765" y="3630442"/>
                <a:ext cx="6330516" cy="307777"/>
              </a:xfrm>
              <a:prstGeom prst="rect">
                <a:avLst/>
              </a:prstGeom>
              <a:blipFill>
                <a:blip r:embed="rId3"/>
                <a:stretch>
                  <a:fillRect l="-385" t="-168000" b="-2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9800" y="4022644"/>
                <a:ext cx="57063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sz="200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0</m:t>
                          </m:r>
                        </m:den>
                      </m:f>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1</m:t>
                          </m:r>
                        </m:den>
                      </m:f>
                      <m:r>
                        <a:rPr lang="en-US" sz="2000" i="1">
                          <a:latin typeface="Cambria Math" panose="02040503050406030204" pitchFamily="18" charset="0"/>
                        </a:rPr>
                        <m:t>𝐴𝐶𝑆𝑅</m:t>
                      </m:r>
                      <m:r>
                        <a:rPr lang="en-US" sz="2000" i="1">
                          <a:latin typeface="Cambria Math" panose="02040503050406030204" pitchFamily="18" charset="0"/>
                        </a:rPr>
                        <m:t>:</m:t>
                      </m:r>
                      <m:r>
                        <a:rPr lang="en-US" sz="2000" i="1">
                          <a:latin typeface="Cambria Math" panose="02040503050406030204" pitchFamily="18" charset="0"/>
                        </a:rPr>
                        <m:t>𝑟𝑒𝑠𝑖𝑠𝑡𝑎𝑛𝑐𝑒</m:t>
                      </m:r>
                      <m:r>
                        <a:rPr lang="en-US" sz="2000" i="1">
                          <a:latin typeface="Cambria Math" panose="02040503050406030204" pitchFamily="18" charset="0"/>
                        </a:rPr>
                        <m:t> </m:t>
                      </m:r>
                      <m:r>
                        <a:rPr lang="en-US" sz="2000" i="1">
                          <a:latin typeface="Cambria Math" panose="02040503050406030204" pitchFamily="18" charset="0"/>
                        </a:rPr>
                        <m:t>𝑎𝑡</m:t>
                      </m:r>
                      <m:r>
                        <a:rPr lang="en-US" sz="2000" i="1">
                          <a:latin typeface="Cambria Math" panose="02040503050406030204" pitchFamily="18" charset="0"/>
                        </a:rPr>
                        <m:t> 25℃=0.445 </m:t>
                      </m:r>
                      <m:r>
                        <m:rPr>
                          <m:sty m:val="p"/>
                        </m:rPr>
                        <a:rPr lang="el-GR" sz="2000" i="1">
                          <a:latin typeface="Cambria Math" panose="02040503050406030204" pitchFamily="18" charset="0"/>
                          <a:ea typeface="Cambria Math" panose="02040503050406030204" pitchFamily="18" charset="0"/>
                        </a:rPr>
                        <m:t>Ω</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𝑚𝑖𝑙𝑒</m:t>
                      </m:r>
                      <m:r>
                        <a:rPr lang="en-US" sz="2000" i="1">
                          <a:latin typeface="Cambria Math" panose="02040503050406030204" pitchFamily="18" charset="0"/>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209800" y="4022644"/>
                <a:ext cx="5706306" cy="307777"/>
              </a:xfrm>
              <a:prstGeom prst="rect">
                <a:avLst/>
              </a:prstGeom>
              <a:blipFill>
                <a:blip r:embed="rId4"/>
                <a:stretch>
                  <a:fillRect l="-4487" t="-168000" b="-252000"/>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pic>
        <p:nvPicPr>
          <p:cNvPr id="12" name="Picture 11">
            <a:extLst>
              <a:ext uri="{FF2B5EF4-FFF2-40B4-BE49-F238E27FC236}">
                <a16:creationId xmlns:a16="http://schemas.microsoft.com/office/drawing/2014/main" id="{837CD5EA-C71E-484A-A2E0-F2C1FEB5B7CC}"/>
              </a:ext>
            </a:extLst>
          </p:cNvPr>
          <p:cNvPicPr>
            <a:picLocks noChangeAspect="1"/>
          </p:cNvPicPr>
          <p:nvPr/>
        </p:nvPicPr>
        <p:blipFill>
          <a:blip r:embed="rId5"/>
          <a:stretch>
            <a:fillRect/>
          </a:stretch>
        </p:blipFill>
        <p:spPr>
          <a:xfrm>
            <a:off x="118918" y="3972563"/>
            <a:ext cx="2066490" cy="1805243"/>
          </a:xfrm>
          <a:prstGeom prst="rect">
            <a:avLst/>
          </a:prstGeom>
        </p:spPr>
      </p:pic>
    </p:spTree>
    <p:extLst>
      <p:ext uri="{BB962C8B-B14F-4D97-AF65-F5344CB8AC3E}">
        <p14:creationId xmlns:p14="http://schemas.microsoft.com/office/powerpoint/2010/main" val="125747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16" y="5612457"/>
            <a:ext cx="2133600" cy="365125"/>
          </a:xfrm>
        </p:spPr>
        <p:txBody>
          <a:bodyPr/>
          <a:lstStyle/>
          <a:p>
            <a:fld id="{5B7A2384-8C5D-49F6-8259-B9A64ECD4852}" type="slidenum">
              <a:rPr lang="en-US" sz="1100" smtClean="0"/>
              <a:t>9</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7" name="Rectangle 6"/>
          <p:cNvSpPr/>
          <p:nvPr/>
        </p:nvSpPr>
        <p:spPr>
          <a:xfrm>
            <a:off x="152400" y="647700"/>
            <a:ext cx="8991600" cy="369332"/>
          </a:xfrm>
          <a:prstGeom prst="rect">
            <a:avLst/>
          </a:prstGeom>
        </p:spPr>
        <p:txBody>
          <a:bodyPr wrap="square">
            <a:spAutoFit/>
          </a:bodyPr>
          <a:lstStyle/>
          <a:p>
            <a:pPr algn="just"/>
            <a:r>
              <a:rPr lang="en-US" sz="1800" dirty="0">
                <a:solidFill>
                  <a:srgbClr val="000000"/>
                </a:solidFill>
              </a:rPr>
              <a:t>The phase impedance matrices for the two line segments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990600" y="1039970"/>
                <a:ext cx="7848600" cy="972702"/>
              </a:xfrm>
              <a:prstGeom prst="rect">
                <a:avLst/>
              </a:prstGeom>
            </p:spPr>
            <p:txBody>
              <a:bodyPr wrap="squar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𝑒𝑞𝑆</m:t>
                            </m:r>
                          </m:e>
                          <m:sub>
                            <m:r>
                              <a:rPr lang="en-US" sz="1800" b="0" i="1" smtClean="0">
                                <a:latin typeface="Cambria Math" panose="02040503050406030204" pitchFamily="18" charset="0"/>
                              </a:rPr>
                              <m:t>𝐴𝐵𝐶</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1414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0.2572</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0.2955</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0.2572</m:t>
                              </m:r>
                            </m:e>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0.2955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oMath>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990600" y="1039970"/>
                <a:ext cx="7848600" cy="9727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90600" y="2032854"/>
                <a:ext cx="7924800" cy="972702"/>
              </a:xfrm>
              <a:prstGeom prst="rect">
                <a:avLst/>
              </a:prstGeom>
            </p:spPr>
            <p:txBody>
              <a:bodyPr wrap="squar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𝑒𝑞𝐿</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0.5035</m:t>
                              </m:r>
                            </m:e>
                            <m:e>
                              <m:r>
                                <a:rPr lang="en-US" sz="1800" i="1">
                                  <a:latin typeface="Cambria Math" panose="02040503050406030204" pitchFamily="18" charset="0"/>
                                </a:rPr>
                                <m:t>0.0</m:t>
                              </m:r>
                              <m:r>
                                <a:rPr lang="en-US" sz="1800" b="0" i="1" smtClean="0">
                                  <a:latin typeface="Cambria Math" panose="02040503050406030204" pitchFamily="18" charset="0"/>
                                </a:rPr>
                                <m:t>607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0.0</m:t>
                              </m:r>
                              <m:r>
                                <a:rPr lang="en-US" sz="1800" b="0" i="1" smtClean="0">
                                  <a:latin typeface="Cambria Math" panose="02040503050406030204" pitchFamily="18" charset="0"/>
                                </a:rPr>
                                <m:t>598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0.1751</m:t>
                              </m:r>
                            </m:e>
                          </m:mr>
                          <m:mr>
                            <m:e>
                              <m:r>
                                <a:rPr lang="en-US" sz="1800" i="1">
                                  <a:latin typeface="Cambria Math" panose="02040503050406030204" pitchFamily="18" charset="0"/>
                                </a:rPr>
                                <m:t>0.</m:t>
                              </m:r>
                              <m:r>
                                <a:rPr lang="en-US" sz="1800" b="0" i="1" smtClean="0">
                                  <a:latin typeface="Cambria Math" panose="02040503050406030204" pitchFamily="18" charset="0"/>
                                </a:rPr>
                                <m:t>0607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0.19</m:t>
                              </m:r>
                              <m:r>
                                <a:rPr lang="en-US" sz="1800" b="0" i="1" smtClean="0">
                                  <a:latin typeface="Cambria Math" panose="02040503050406030204" pitchFamily="18" charset="0"/>
                                </a:rPr>
                                <m:t>39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0.4885</m:t>
                              </m:r>
                            </m:e>
                            <m:e>
                              <m:r>
                                <a:rPr lang="en-US" sz="1800" i="1">
                                  <a:latin typeface="Cambria Math" panose="02040503050406030204" pitchFamily="18" charset="0"/>
                                </a:rPr>
                                <m:t>0.0</m:t>
                              </m:r>
                              <m:r>
                                <a:rPr lang="en-US" sz="1800" b="0" i="1" smtClean="0">
                                  <a:latin typeface="Cambria Math" panose="02040503050406030204" pitchFamily="18" charset="0"/>
                                </a:rPr>
                                <m:t>614</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0.1931</m:t>
                              </m:r>
                            </m:e>
                          </m:mr>
                          <m:mr>
                            <m:e>
                              <m:r>
                                <a:rPr lang="en-US" sz="1800" i="1">
                                  <a:latin typeface="Cambria Math" panose="02040503050406030204" pitchFamily="18" charset="0"/>
                                </a:rPr>
                                <m:t>0.</m:t>
                              </m:r>
                              <m:r>
                                <a:rPr lang="en-US" sz="1800" b="0" i="1" smtClean="0">
                                  <a:latin typeface="Cambria Math" panose="02040503050406030204" pitchFamily="18" charset="0"/>
                                </a:rPr>
                                <m:t>0598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0.1751</m:t>
                              </m:r>
                            </m:e>
                            <m:e>
                              <m:r>
                                <a:rPr lang="en-US" sz="1800" i="1">
                                  <a:latin typeface="Cambria Math" panose="02040503050406030204" pitchFamily="18" charset="0"/>
                                </a:rPr>
                                <m:t>0.</m:t>
                              </m:r>
                              <m:r>
                                <a:rPr lang="en-US" sz="1800" b="0" i="1" smtClean="0">
                                  <a:latin typeface="Cambria Math" panose="02040503050406030204" pitchFamily="18" charset="0"/>
                                </a:rPr>
                                <m:t>0614</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0.1931</m:t>
                              </m:r>
                            </m:e>
                            <m:e>
                              <m:r>
                                <a:rPr lang="en-US" sz="1800" i="1">
                                  <a:latin typeface="Cambria Math" panose="02040503050406030204" pitchFamily="18" charset="0"/>
                                </a:rPr>
                                <m:t>0.19</m:t>
                              </m:r>
                              <m:r>
                                <a:rPr lang="en-US" sz="1800" b="0" i="1" smtClean="0">
                                  <a:latin typeface="Cambria Math" panose="02040503050406030204" pitchFamily="18" charset="0"/>
                                </a:rPr>
                                <m:t>21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0.4970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990600" y="2032854"/>
                <a:ext cx="7924800" cy="972702"/>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52400" y="3124200"/>
            <a:ext cx="8991600" cy="646331"/>
          </a:xfrm>
          <a:prstGeom prst="rect">
            <a:avLst/>
          </a:prstGeom>
        </p:spPr>
        <p:txBody>
          <a:bodyPr wrap="square">
            <a:spAutoFit/>
          </a:bodyPr>
          <a:lstStyle/>
          <a:p>
            <a:pPr algn="just"/>
            <a:r>
              <a:rPr lang="en-US" sz="1800" dirty="0">
                <a:solidFill>
                  <a:srgbClr val="000000"/>
                </a:solidFill>
              </a:rPr>
              <a:t>The transformer bank is connected delta–grounded wye and consists of three single-phase transformers each rated:</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743200" y="3944679"/>
                <a:ext cx="4301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2000 </m:t>
                      </m:r>
                      <m:r>
                        <a:rPr lang="en-US" sz="1800" b="0" i="1" smtClean="0">
                          <a:latin typeface="Cambria Math" panose="02040503050406030204" pitchFamily="18" charset="0"/>
                        </a:rPr>
                        <m:t>𝑘𝑉𝐴</m:t>
                      </m:r>
                      <m:r>
                        <a:rPr lang="en-US" sz="1800" b="0" i="1" smtClean="0">
                          <a:latin typeface="Cambria Math" panose="02040503050406030204" pitchFamily="18" charset="0"/>
                        </a:rPr>
                        <m:t>, 12.47−2.4 </m:t>
                      </m:r>
                      <m:r>
                        <a:rPr lang="en-US" sz="1800" b="0" i="1" smtClean="0">
                          <a:latin typeface="Cambria Math" panose="02040503050406030204" pitchFamily="18" charset="0"/>
                        </a:rPr>
                        <m:t>𝑘𝑉</m:t>
                      </m:r>
                      <m:r>
                        <a:rPr lang="en-US" sz="1800" b="0" i="1" smtClean="0">
                          <a:latin typeface="Cambria Math" panose="02040503050406030204" pitchFamily="18" charset="0"/>
                        </a:rPr>
                        <m:t>, </m:t>
                      </m:r>
                      <m:r>
                        <a:rPr lang="en-US" sz="1800" b="0" i="1" smtClean="0">
                          <a:latin typeface="Cambria Math" panose="02040503050406030204" pitchFamily="18" charset="0"/>
                        </a:rPr>
                        <m:t>𝑍</m:t>
                      </m:r>
                      <m:r>
                        <a:rPr lang="en-US" sz="1800" b="0" i="1" smtClean="0">
                          <a:latin typeface="Cambria Math" panose="02040503050406030204" pitchFamily="18" charset="0"/>
                        </a:rPr>
                        <m:t>=1.0+</m:t>
                      </m:r>
                      <m:r>
                        <a:rPr lang="en-US" sz="1800" b="0" i="1" smtClean="0">
                          <a:latin typeface="Cambria Math" panose="02040503050406030204" pitchFamily="18" charset="0"/>
                        </a:rPr>
                        <m:t>𝑗</m:t>
                      </m:r>
                      <m:r>
                        <a:rPr lang="en-US" sz="1800" b="0" i="1" smtClean="0">
                          <a:latin typeface="Cambria Math" panose="02040503050406030204" pitchFamily="18" charset="0"/>
                        </a:rPr>
                        <m:t>6.0%</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743200" y="3944679"/>
                <a:ext cx="4301626" cy="276999"/>
              </a:xfrm>
              <a:prstGeom prst="rect">
                <a:avLst/>
              </a:prstGeom>
              <a:blipFill>
                <a:blip r:embed="rId4"/>
                <a:stretch>
                  <a:fillRect l="-708" r="-850" b="-34783"/>
                </a:stretch>
              </a:blipFill>
            </p:spPr>
            <p:txBody>
              <a:bodyPr/>
              <a:lstStyle/>
              <a:p>
                <a:r>
                  <a:rPr lang="en-US">
                    <a:noFill/>
                  </a:rPr>
                  <a:t> </a:t>
                </a:r>
              </a:p>
            </p:txBody>
          </p:sp>
        </mc:Fallback>
      </mc:AlternateContent>
      <p:sp>
        <p:nvSpPr>
          <p:cNvPr id="14" name="Rectangle 13"/>
          <p:cNvSpPr/>
          <p:nvPr/>
        </p:nvSpPr>
        <p:spPr>
          <a:xfrm>
            <a:off x="152400" y="4334271"/>
            <a:ext cx="9067800" cy="369332"/>
          </a:xfrm>
          <a:prstGeom prst="rect">
            <a:avLst/>
          </a:prstGeom>
        </p:spPr>
        <p:txBody>
          <a:bodyPr wrap="square">
            <a:spAutoFit/>
          </a:bodyPr>
          <a:lstStyle/>
          <a:p>
            <a:r>
              <a:rPr lang="en-US" sz="1800" dirty="0">
                <a:solidFill>
                  <a:srgbClr val="000000"/>
                </a:solidFill>
              </a:rPr>
              <a:t>The feeder serves an unbalanced three-phase wye-connected constant </a:t>
            </a:r>
            <a:r>
              <a:rPr lang="en-US" sz="1800" i="1" dirty="0">
                <a:solidFill>
                  <a:srgbClr val="000000"/>
                </a:solidFill>
              </a:rPr>
              <a:t>PQ</a:t>
            </a:r>
            <a:r>
              <a:rPr lang="en-US" sz="1800" dirty="0">
                <a:solidFill>
                  <a:srgbClr val="000000"/>
                </a:solidFill>
              </a:rPr>
              <a:t> load of</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2486016" y="4724400"/>
                <a:ext cx="47178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=750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0.85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2486016" y="4724400"/>
                <a:ext cx="471783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53056" y="5191550"/>
                <a:ext cx="48416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=1000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0.90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453056" y="5191550"/>
                <a:ext cx="4841645"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4107" y="5717284"/>
                <a:ext cx="48264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=1230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0.95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2424107" y="5717284"/>
                <a:ext cx="4826449" cy="369332"/>
              </a:xfrm>
              <a:prstGeom prst="rect">
                <a:avLst/>
              </a:prstGeom>
              <a:blipFill>
                <a:blip r:embed="rId7"/>
                <a:stretch>
                  <a:fillRect b="-15000"/>
                </a:stretch>
              </a:blipFill>
            </p:spPr>
            <p:txBody>
              <a:bodyPr/>
              <a:lstStyle/>
              <a:p>
                <a:r>
                  <a:rPr lang="en-US">
                    <a:noFill/>
                  </a:rPr>
                  <a:t> </a:t>
                </a:r>
              </a:p>
            </p:txBody>
          </p:sp>
        </mc:Fallback>
      </mc:AlternateContent>
      <p:sp>
        <p:nvSpPr>
          <p:cNvPr id="1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409435904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 653 Slides (Example).pptx" id="{3486A736-2D5B-4069-99C1-48009161CEC5}" vid="{50F7ABAA-7802-4118-8DFC-31124C226C06}"/>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newest_template</Template>
  <TotalTime>55</TotalTime>
  <Words>4261</Words>
  <Application>Microsoft Macintosh PowerPoint</Application>
  <PresentationFormat>On-screen Show (4:3)</PresentationFormat>
  <Paragraphs>332</Paragraphs>
  <Slides>35</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Univers 65</vt:lpstr>
      <vt:lpstr>Univers 67 CondensedBold</vt:lpstr>
      <vt:lpstr>Arial</vt:lpstr>
      <vt:lpstr>Calibri</vt:lpstr>
      <vt:lpstr>Calibri Light</vt:lpstr>
      <vt:lpstr>Cambria Math</vt:lpstr>
      <vt:lpstr>Geneva</vt:lpstr>
      <vt:lpstr>Times</vt:lpstr>
      <vt:lpstr>PowerPoint</vt:lpstr>
      <vt:lpstr>1_PowerPoint</vt:lpstr>
      <vt:lpstr>Equation</vt:lpstr>
      <vt:lpstr>EE653 Power distribution system modeling, optimization and simulation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EE653 Power distribution system modeling, optimization and simulation</dc:title>
  <dc:creator>Cheng, Rui</dc:creator>
  <cp:lastModifiedBy>Microsoft Office User</cp:lastModifiedBy>
  <cp:revision>12</cp:revision>
  <dcterms:created xsi:type="dcterms:W3CDTF">2019-10-20T22:34:54Z</dcterms:created>
  <dcterms:modified xsi:type="dcterms:W3CDTF">2020-04-30T22:32:22Z</dcterms:modified>
</cp:coreProperties>
</file>